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0"/>
  </p:notesMasterIdLst>
  <p:sldIdLst>
    <p:sldId id="568" r:id="rId2"/>
    <p:sldId id="412" r:id="rId3"/>
    <p:sldId id="439" r:id="rId4"/>
    <p:sldId id="440" r:id="rId5"/>
    <p:sldId id="441" r:id="rId6"/>
    <p:sldId id="600" r:id="rId7"/>
    <p:sldId id="569" r:id="rId8"/>
    <p:sldId id="570" r:id="rId9"/>
    <p:sldId id="602" r:id="rId10"/>
    <p:sldId id="605" r:id="rId11"/>
    <p:sldId id="604" r:id="rId12"/>
    <p:sldId id="601" r:id="rId13"/>
    <p:sldId id="603" r:id="rId14"/>
    <p:sldId id="571" r:id="rId15"/>
    <p:sldId id="572" r:id="rId16"/>
    <p:sldId id="573" r:id="rId17"/>
    <p:sldId id="574" r:id="rId18"/>
    <p:sldId id="607" r:id="rId19"/>
    <p:sldId id="606" r:id="rId20"/>
    <p:sldId id="576" r:id="rId21"/>
    <p:sldId id="575" r:id="rId22"/>
    <p:sldId id="577" r:id="rId23"/>
    <p:sldId id="578" r:id="rId24"/>
    <p:sldId id="581" r:id="rId25"/>
    <p:sldId id="588" r:id="rId26"/>
    <p:sldId id="579" r:id="rId27"/>
    <p:sldId id="582" r:id="rId28"/>
    <p:sldId id="583" r:id="rId29"/>
    <p:sldId id="584" r:id="rId30"/>
    <p:sldId id="580" r:id="rId31"/>
    <p:sldId id="585" r:id="rId32"/>
    <p:sldId id="586" r:id="rId33"/>
    <p:sldId id="587" r:id="rId34"/>
    <p:sldId id="608" r:id="rId35"/>
    <p:sldId id="634" r:id="rId36"/>
    <p:sldId id="635" r:id="rId37"/>
    <p:sldId id="625" r:id="rId38"/>
    <p:sldId id="626" r:id="rId39"/>
    <p:sldId id="617" r:id="rId40"/>
    <p:sldId id="621" r:id="rId41"/>
    <p:sldId id="622" r:id="rId42"/>
    <p:sldId id="623" r:id="rId43"/>
    <p:sldId id="628" r:id="rId44"/>
    <p:sldId id="629" r:id="rId45"/>
    <p:sldId id="630" r:id="rId46"/>
    <p:sldId id="631" r:id="rId47"/>
    <p:sldId id="632" r:id="rId48"/>
    <p:sldId id="616" r:id="rId49"/>
    <p:sldId id="609" r:id="rId50"/>
    <p:sldId id="610" r:id="rId51"/>
    <p:sldId id="611" r:id="rId52"/>
    <p:sldId id="613" r:id="rId53"/>
    <p:sldId id="599" r:id="rId54"/>
    <p:sldId id="593" r:id="rId55"/>
    <p:sldId id="595" r:id="rId56"/>
    <p:sldId id="596" r:id="rId57"/>
    <p:sldId id="597" r:id="rId58"/>
    <p:sldId id="636" r:id="rId59"/>
  </p:sldIdLst>
  <p:sldSz cx="9144000" cy="5143500" type="screen16x9"/>
  <p:notesSz cx="6858000" cy="9144000"/>
  <p:embeddedFontLst>
    <p:embeddedFont>
      <p:font typeface="Academy Engraved LET" pitchFamily="2" charset="0"/>
      <p:regular r:id="rId61"/>
    </p:embeddedFont>
    <p:embeddedFont>
      <p:font typeface="Book Antiqua" panose="02040602050305030304" pitchFamily="18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Nikosh" panose="02000000000000000000" pitchFamily="2" charset="0"/>
      <p:regular r:id="rId71"/>
    </p:embeddedFont>
    <p:embeddedFont>
      <p:font typeface="Oswald" panose="02000503000000000000" pitchFamily="2" charset="0"/>
      <p:regular r:id="rId72"/>
      <p:bold r:id="rId73"/>
    </p:embeddedFont>
    <p:embeddedFont>
      <p:font typeface="SutonnyMJ" pitchFamily="2" charset="0"/>
      <p:regular r:id="rId74"/>
      <p:bold r:id="rId75"/>
      <p:italic r:id="rId76"/>
      <p:boldItalic r:id="rId77"/>
    </p:embeddedFont>
    <p:embeddedFont>
      <p:font typeface="Tinos" panose="020B060402020202020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080808"/>
    <a:srgbClr val="00CC00"/>
    <a:srgbClr val="009900"/>
    <a:srgbClr val="FF00FF"/>
    <a:srgbClr val="00FFFF"/>
    <a:srgbClr val="00FF00"/>
    <a:srgbClr val="FFFF00"/>
    <a:srgbClr val="EAF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1" d="100"/>
          <a:sy n="101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Relationship Id="rId61" Type="http://schemas.openxmlformats.org/officeDocument/2006/relationships/font" Target="fonts/font1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tiqullahrac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25426"/>
            <a:ext cx="7228850" cy="685800"/>
          </a:xfrm>
          <a:ln w="76200">
            <a:solidFill>
              <a:srgbClr val="0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4400"/>
              </a:lnSpc>
            </a:pP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r>
              <a:rPr lang="en-US" spc="-150" dirty="0" err="1">
                <a:solidFill>
                  <a:srgbClr val="EAF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</a:t>
            </a:r>
            <a:r>
              <a:rPr lang="en-US" spc="-150" dirty="0">
                <a:solidFill>
                  <a:srgbClr val="EAF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নং-৪</a:t>
            </a:r>
            <a:endParaRPr lang="en-US" sz="7200" spc="-150" dirty="0">
              <a:solidFill>
                <a:srgbClr val="EAFC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76350"/>
            <a:ext cx="7228849" cy="3215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4800" b="1" i="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800" b="1" i="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নাম</a:t>
            </a:r>
            <a:endParaRPr lang="en-US" sz="4800" b="1" i="0" dirty="0">
              <a:solidFill>
                <a:srgbClr val="6633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400"/>
              </a:lnSpc>
            </a:pP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এস্টিমেশনে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কর্তৃক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সঞ্চালিত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।</a:t>
            </a:r>
          </a:p>
          <a:p>
            <a:pPr lvl="0" algn="ctr">
              <a:lnSpc>
                <a:spcPts val="4400"/>
              </a:lnSpc>
            </a:pPr>
            <a:r>
              <a:rPr lang="en-US" sz="4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(Study the solar heat gain for  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load estimation):</a:t>
            </a:r>
          </a:p>
          <a:p>
            <a:pPr lvl="0" indent="0" algn="ctr">
              <a:lnSpc>
                <a:spcPts val="4900"/>
              </a:lnSpc>
            </a:pPr>
            <a:r>
              <a:rPr lang="en-US" sz="2800" b="1" i="0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2800" b="1" i="0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১৩-০৬-২০২১ </a:t>
            </a:r>
            <a:r>
              <a:rPr lang="en-US" sz="2800" b="1" i="0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খ্রিঃ</a:t>
            </a:r>
            <a:r>
              <a:rPr lang="en-US" sz="2800" b="1" i="0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“</a:t>
            </a:r>
            <a:r>
              <a:rPr lang="en-US" sz="2800" b="1" i="0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রবিবার</a:t>
            </a:r>
            <a:r>
              <a:rPr lang="en-US" sz="2800" b="1" i="0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”  </a:t>
            </a:r>
            <a:r>
              <a:rPr lang="en-US" sz="2800" b="1" i="0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2800" b="1" i="0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: ৯ </a:t>
            </a:r>
            <a:r>
              <a:rPr lang="en-US" sz="2800" b="1" i="0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টা</a:t>
            </a:r>
            <a:endParaRPr lang="en-US" sz="2800" b="1" i="0" dirty="0">
              <a:solidFill>
                <a:schemeClr val="bg1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endParaRPr lang="en-US" sz="3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ctr"/>
            <a:endParaRPr lang="en-US" sz="4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000000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43950" y="20955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ts val="800"/>
              </a:lnSpc>
            </a:pPr>
            <a:r>
              <a:rPr lang="en-US" sz="3200" spc="-300" dirty="0"/>
              <a:t>4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90550"/>
            <a:ext cx="4648199" cy="1083600"/>
          </a:xfrm>
          <a:ln w="57150">
            <a:solidFill>
              <a:srgbClr val="00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5900"/>
              </a:lnSpc>
            </a:pPr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জব</a:t>
            </a:r>
            <a:r>
              <a:rPr lang="en-US" sz="72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শিটের</a:t>
            </a:r>
            <a:r>
              <a:rPr lang="en-US" sz="72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নমূনা</a:t>
            </a:r>
            <a:endParaRPr lang="en-US" sz="72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7062"/>
              </p:ext>
            </p:extLst>
          </p:nvPr>
        </p:nvGraphicFramePr>
        <p:xfrm>
          <a:off x="1295400" y="1885949"/>
          <a:ext cx="7152650" cy="2613678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76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-- </a:t>
                      </a:r>
                      <a:endParaRPr lang="en-US" sz="4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2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-------- </a:t>
                      </a:r>
                      <a:r>
                        <a:rPr lang="en-US" sz="32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3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----------------------------------------------------------------------------------------------------------------------------------------------------------------------------------------------------------------------------------------------------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08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350"/>
            <a:ext cx="7076450" cy="39776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6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66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- ৪     </a:t>
            </a:r>
          </a:p>
          <a:p>
            <a:pPr marL="0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১২- ০৬- ২০২০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খ্রিঃ</a:t>
            </a:r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500" b="1" i="0" spc="-150" dirty="0" err="1">
                <a:solidFill>
                  <a:srgbClr val="00CC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500" b="1" i="0" spc="-150" dirty="0">
                <a:solidFill>
                  <a:srgbClr val="00CC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CC00"/>
                </a:solidFill>
                <a:latin typeface="Nikosh" pitchFamily="2" charset="0"/>
                <a:cs typeface="Nikosh" pitchFamily="2" charset="0"/>
              </a:rPr>
              <a:t>নামঃ</a:t>
            </a:r>
            <a:r>
              <a:rPr lang="en-US" sz="4500" b="1" i="0" spc="-150" dirty="0">
                <a:solidFill>
                  <a:srgbClr val="00CC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এস্টিমেশনে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</a:t>
            </a:r>
            <a:endParaRPr lang="en-US" sz="47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কর্তৃক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সঞ্চালিত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1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230666"/>
              </p:ext>
            </p:extLst>
          </p:nvPr>
        </p:nvGraphicFramePr>
        <p:xfrm>
          <a:off x="1206795" y="548463"/>
          <a:ext cx="7315200" cy="400449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৪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                            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২১- ১০-</a:t>
                      </a:r>
                      <a:r>
                        <a:rPr lang="en-US" sz="2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২০২০ </a:t>
                      </a:r>
                      <a:r>
                        <a:rPr lang="en-US" sz="2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2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4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i="0" u="none" strike="noStrike" baseline="0" dirty="0" err="1">
                          <a:latin typeface="Nikosh" pitchFamily="2" charset="0"/>
                          <a:cs typeface="Nikosh" pitchFamily="2" charset="0"/>
                        </a:rPr>
                        <a:t>কুলিং</a:t>
                      </a:r>
                      <a:r>
                        <a:rPr lang="en-US" sz="44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i="0" u="none" strike="noStrike" baseline="0" dirty="0" err="1">
                          <a:latin typeface="Nikosh" pitchFamily="2" charset="0"/>
                          <a:cs typeface="Nikosh" pitchFamily="2" charset="0"/>
                        </a:rPr>
                        <a:t>লোড</a:t>
                      </a:r>
                      <a:r>
                        <a:rPr lang="en-US" sz="44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i="0" u="none" strike="noStrike" baseline="0" dirty="0" err="1">
                          <a:latin typeface="Nikosh" pitchFamily="2" charset="0"/>
                          <a:cs typeface="Nikosh" pitchFamily="2" charset="0"/>
                        </a:rPr>
                        <a:t>এস্টিমেশনে</a:t>
                      </a:r>
                      <a:r>
                        <a:rPr lang="en-US" sz="44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i="0" u="none" strike="noStrike" baseline="0" dirty="0" err="1">
                          <a:latin typeface="Nikosh" pitchFamily="2" charset="0"/>
                          <a:cs typeface="Nikosh" pitchFamily="2" charset="0"/>
                        </a:rPr>
                        <a:t>সূর্য্য</a:t>
                      </a:r>
                      <a:r>
                        <a:rPr lang="en-US" sz="44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i="0" u="none" strike="noStrike" baseline="0" dirty="0" err="1">
                          <a:latin typeface="Nikosh" pitchFamily="2" charset="0"/>
                          <a:cs typeface="Nikosh" pitchFamily="2" charset="0"/>
                        </a:rPr>
                        <a:t>কর্তৃক</a:t>
                      </a:r>
                      <a:r>
                        <a:rPr lang="en-US" sz="44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i="0" u="none" strike="noStrike" baseline="0" dirty="0" err="1">
                          <a:latin typeface="Nikosh" pitchFamily="2" charset="0"/>
                          <a:cs typeface="Nikosh" pitchFamily="2" charset="0"/>
                        </a:rPr>
                        <a:t>সঞ্চালিত</a:t>
                      </a:r>
                      <a:r>
                        <a:rPr lang="en-US" sz="44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i="0" u="none" strike="noStrike" baseline="0" dirty="0" err="1">
                          <a:latin typeface="Nikosh" pitchFamily="2" charset="0"/>
                          <a:cs typeface="Nikosh" pitchFamily="2" charset="0"/>
                        </a:rPr>
                        <a:t>তাপ</a:t>
                      </a:r>
                      <a:r>
                        <a:rPr lang="en-US" sz="44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i="0" u="none" strike="noStrike" baseline="0" dirty="0" err="1">
                          <a:latin typeface="Nikosh" pitchFamily="2" charset="0"/>
                          <a:cs typeface="Nikosh" pitchFamily="2" charset="0"/>
                        </a:rPr>
                        <a:t>পর্যবেক্ষণকরণ</a:t>
                      </a:r>
                      <a:r>
                        <a:rPr lang="en-US" sz="44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।</a:t>
                      </a:r>
                    </a:p>
                    <a:p>
                      <a:pPr algn="ctr"/>
                      <a:r>
                        <a:rPr lang="en-US" sz="32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(Study the solar heat gain for</a:t>
                      </a:r>
                    </a:p>
                    <a:p>
                      <a:pPr algn="ctr"/>
                      <a:r>
                        <a:rPr lang="en-US" sz="3200" b="1" i="0" u="none" strike="noStrike" baseline="0" dirty="0">
                          <a:latin typeface="Nikosh" pitchFamily="2" charset="0"/>
                          <a:cs typeface="Nikosh" pitchFamily="2" charset="0"/>
                        </a:rPr>
                        <a:t>cooling load estimation):</a:t>
                      </a:r>
                      <a:endParaRPr kumimoji="0" lang="en-US" sz="3800" b="1" i="0" u="none" strike="noStrike" kern="0" cap="none" spc="-150" normalizeH="0" baseline="0" noProof="0" dirty="0">
                        <a:ln>
                          <a:noFill/>
                        </a:ln>
                        <a:solidFill>
                          <a:srgbClr val="0D01A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4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527486"/>
            <a:ext cx="3276600" cy="1066800"/>
          </a:xfrm>
          <a:solidFill>
            <a:srgbClr val="00FFFF"/>
          </a:solidFill>
          <a:ln w="5715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5300"/>
              </a:lnSpc>
            </a:pPr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জব</a:t>
            </a:r>
            <a:r>
              <a:rPr lang="en-US" sz="72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শীট</a:t>
            </a:r>
            <a:endParaRPr lang="en-US" sz="72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6921" y="1718277"/>
            <a:ext cx="7228850" cy="2834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(Working procedure):</a:t>
            </a:r>
          </a:p>
          <a:p>
            <a:pPr marL="0" lvl="0"/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(Problem &amp; Solving ):</a:t>
            </a:r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Precautions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Remarks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  <a:endParaRPr lang="en-US" sz="4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14350"/>
            <a:ext cx="7391400" cy="838200"/>
          </a:xfrm>
          <a:ln w="57150">
            <a:solidFill>
              <a:srgbClr val="00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3600"/>
              </a:lnSpc>
            </a:pPr>
            <a:r>
              <a:rPr lang="en-US" sz="6000" spc="-150" dirty="0" err="1"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6000" spc="-150" dirty="0">
                <a:latin typeface="Nikosh" pitchFamily="2" charset="0"/>
                <a:cs typeface="Nikosh" pitchFamily="2" charset="0"/>
              </a:rPr>
              <a:t> (Objectives):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434" y="1426120"/>
            <a:ext cx="7315200" cy="3047999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/>
            <a:r>
              <a:rPr lang="en-US" sz="55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</a:t>
            </a:r>
            <a:r>
              <a:rPr lang="en-US" sz="555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আনুভূমিক</a:t>
            </a:r>
            <a:r>
              <a:rPr lang="en-US" sz="55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55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55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</a:t>
            </a:r>
            <a:endParaRPr lang="en-US" sz="555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9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প্রত্যক্ষ</a:t>
            </a:r>
            <a:r>
              <a:rPr lang="en-US" sz="59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r>
              <a:rPr lang="en-US" sz="5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5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endParaRPr lang="en-US" sz="59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63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</a:t>
            </a:r>
            <a:r>
              <a:rPr lang="en-US" sz="63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63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অবগত</a:t>
            </a:r>
            <a:r>
              <a:rPr lang="en-US" sz="63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3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হওয়া</a:t>
            </a:r>
            <a:endParaRPr lang="en-US" sz="6300" b="1" i="0" spc="-150" dirty="0">
              <a:solidFill>
                <a:srgbClr val="000000"/>
              </a:solidFill>
              <a:latin typeface="SutonnyMJ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438" y="616822"/>
            <a:ext cx="7110611" cy="37490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1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65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খাড়া</a:t>
            </a:r>
            <a:r>
              <a:rPr lang="en-US" sz="65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6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6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</a:t>
            </a:r>
            <a:r>
              <a:rPr lang="en-US" sz="6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প্রত্যক্ষ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অবগত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হওয়া</a:t>
            </a:r>
            <a:endParaRPr lang="en-US" sz="5400" i="0" spc="-300" dirty="0">
              <a:solidFill>
                <a:srgbClr val="000000"/>
              </a:solidFill>
              <a:latin typeface="SutonnyMJ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4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593180"/>
            <a:ext cx="7228850" cy="3810000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7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7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7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অবস্থায়</a:t>
            </a:r>
            <a:r>
              <a:rPr lang="en-US" sz="7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সূর্য্যের</a:t>
            </a:r>
            <a:endParaRPr lang="en-US" sz="7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85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অ্যাজিমাথ</a:t>
            </a:r>
            <a:r>
              <a:rPr lang="en-US" sz="85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নির্ণয়করণ</a:t>
            </a:r>
            <a:r>
              <a:rPr lang="en-US" sz="8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8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8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8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অবগত</a:t>
            </a:r>
            <a:r>
              <a:rPr lang="en-US" sz="8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8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হওয়া</a:t>
            </a:r>
            <a:endParaRPr lang="en-US" sz="8200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14350"/>
            <a:ext cx="7315199" cy="990600"/>
          </a:xfrm>
          <a:solidFill>
            <a:srgbClr val="FFFF00"/>
          </a:solidFill>
          <a:ln w="5715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sz="44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44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(Working procedure)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1623188"/>
            <a:ext cx="7228850" cy="2758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5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সূর্য্যরশ্মির</a:t>
            </a:r>
            <a:r>
              <a:rPr lang="en-US" sz="5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সাথে</a:t>
            </a:r>
            <a:r>
              <a:rPr lang="en-US" sz="5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লম্বভাবে</a:t>
            </a:r>
            <a:r>
              <a:rPr lang="en-US" sz="5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অবস্থিত</a:t>
            </a:r>
            <a:endParaRPr lang="en-US" sz="57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কোনো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প্রত্যক্ষ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endParaRPr lang="en-US" sz="5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প্রখরতা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যদি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1W/ m</a:t>
            </a:r>
            <a:r>
              <a:rPr lang="en-US" sz="5000" b="1" i="0" spc="-300" baseline="300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2</a:t>
            </a:r>
            <a:r>
              <a:rPr lang="en-US" sz="5000" b="1" i="0" spc="-300" dirty="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endParaRPr lang="en-US" sz="5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4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22082"/>
            <a:ext cx="7076449" cy="3733800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ts val="8800"/>
              </a:lnSpc>
            </a:pPr>
            <a:r>
              <a:rPr lang="en-US" sz="6000" b="1" i="0" spc="-30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হলে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সৌরতাপ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6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8800"/>
              </a:lnSpc>
            </a:pPr>
            <a:r>
              <a:rPr lang="en-US" sz="6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এই</a:t>
            </a:r>
            <a:r>
              <a:rPr lang="en-US" sz="6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প্রখরতা</a:t>
            </a:r>
            <a:r>
              <a:rPr lang="en-US" sz="6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যে-কোনো</a:t>
            </a:r>
            <a:r>
              <a:rPr lang="en-US" sz="6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দিকের</a:t>
            </a:r>
            <a:r>
              <a:rPr lang="en-US" sz="6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indent="0">
              <a:lnSpc>
                <a:spcPts val="8800"/>
              </a:lnSpc>
            </a:pPr>
            <a:r>
              <a:rPr lang="en-US" sz="6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উপাংশের</a:t>
            </a:r>
            <a:r>
              <a:rPr lang="en-US" sz="6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6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নিরূপণ</a:t>
            </a:r>
            <a:r>
              <a:rPr lang="en-US" sz="6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6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যায়</a:t>
            </a:r>
            <a:endParaRPr lang="en-US" sz="61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1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13" y="499080"/>
            <a:ext cx="7149337" cy="4029075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200" y="85396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সূর্য্য</a:t>
            </a:r>
            <a:endParaRPr lang="en-US" sz="20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4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PRACTICAL-4</a:t>
            </a:r>
          </a:p>
          <a:p>
            <a:pPr marL="0" algn="r"/>
            <a:r>
              <a:rPr lang="en-US" sz="48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Nikosh" pitchFamily="2" charset="0"/>
              </a:rPr>
              <a:t>12-06-2021</a:t>
            </a:r>
          </a:p>
          <a:p>
            <a:pPr marL="0" algn="r"/>
            <a:endParaRPr lang="en-US" sz="4800" b="1" i="0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762999" y="0"/>
            <a:ext cx="333375" cy="5905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spc="-300" dirty="0"/>
              <a:t>4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91399" cy="4114800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/>
            <a:r>
              <a:rPr lang="en-US" sz="8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আনুভূমিক</a:t>
            </a:r>
            <a:r>
              <a:rPr lang="en-US" sz="8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8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endParaRPr lang="en-US" sz="81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7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</a:t>
            </a:r>
            <a:r>
              <a:rPr lang="en-US" sz="7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প্রত্যক্ষ</a:t>
            </a:r>
            <a:r>
              <a:rPr lang="en-US" sz="7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7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endParaRPr lang="en-US" sz="7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7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7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7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r>
              <a:rPr lang="en-US" sz="7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উপাংশের</a:t>
            </a:r>
            <a:r>
              <a:rPr lang="en-US" sz="7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7700" b="1" i="0" spc="-300" dirty="0">
              <a:solidFill>
                <a:srgbClr val="000000"/>
              </a:solidFill>
              <a:latin typeface="SutonnyMJ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3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6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</a:t>
            </a:r>
            <a:r>
              <a:rPr lang="en-US" sz="56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6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প্রত্যক্ষ</a:t>
            </a:r>
            <a:r>
              <a:rPr lang="en-US" sz="56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r>
              <a:rPr lang="en-US" sz="56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6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56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</a:t>
            </a:r>
            <a:r>
              <a:rPr lang="en-US" sz="6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উপাংশটি</a:t>
            </a:r>
            <a:r>
              <a:rPr lang="en-US" sz="6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আনুভূমিক</a:t>
            </a:r>
            <a:r>
              <a:rPr lang="en-US" sz="6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6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6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লম্বভাবে</a:t>
            </a:r>
            <a:r>
              <a:rPr lang="en-US" sz="6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</a:t>
            </a:r>
            <a:r>
              <a:rPr lang="en-US" sz="6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হয়েছে</a:t>
            </a:r>
            <a:r>
              <a:rPr lang="en-US" sz="6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8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তাকে</a:t>
            </a:r>
            <a:r>
              <a:rPr lang="en-US" sz="8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8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বুঝানো</a:t>
            </a:r>
            <a:r>
              <a:rPr lang="en-US" sz="8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8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হয়েছে</a:t>
            </a:r>
            <a:endParaRPr lang="en-US" sz="8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/>
            <a:endParaRPr lang="en-US" sz="6000" b="1" i="0" spc="-3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0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642446"/>
            <a:ext cx="7136529" cy="37490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ts val="9500"/>
              </a:lnSpc>
            </a:pP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সূর্য্যের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উচ্চতা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অলটিটিউড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>
              <a:lnSpc>
                <a:spcPts val="9500"/>
              </a:lnSpc>
            </a:pP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কোণের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যদি</a:t>
            </a:r>
            <a:r>
              <a:rPr lang="en-US" sz="72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72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“a”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>
              <a:lnSpc>
                <a:spcPts val="9500"/>
              </a:lnSpc>
            </a:pPr>
            <a:r>
              <a:rPr lang="en-US" sz="6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তাহলে</a:t>
            </a:r>
            <a:r>
              <a:rPr lang="en-US" sz="6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আনুভূমিক</a:t>
            </a:r>
            <a:r>
              <a:rPr lang="en-US" sz="6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6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6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64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7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r>
              <a:rPr lang="en-US" sz="73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7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73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r>
              <a:rPr lang="en-US" sz="7300" b="1" i="0" dirty="0">
                <a:solidFill>
                  <a:srgbClr val="000000"/>
                </a:solidFill>
              </a:rPr>
              <a:t> </a:t>
            </a:r>
          </a:p>
          <a:p>
            <a:pPr marL="0"/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উপাংশের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I.sina</a:t>
            </a:r>
            <a:r>
              <a:rPr lang="en-US" sz="6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. </a:t>
            </a:r>
          </a:p>
          <a:p>
            <a:pPr marL="0"/>
            <a:r>
              <a:rPr lang="en-US" sz="6100" b="1" i="0" spc="-150" dirty="0">
                <a:solidFill>
                  <a:srgbClr val="FF0000"/>
                </a:solidFill>
                <a:latin typeface="Symbol"/>
              </a:rPr>
              <a:t>\</a:t>
            </a:r>
            <a:r>
              <a:rPr lang="en-US" sz="61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I</a:t>
            </a:r>
            <a:r>
              <a:rPr lang="en-US" sz="6100" b="1" i="0" spc="-150" baseline="-250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</a:t>
            </a:r>
            <a:r>
              <a:rPr lang="en-US" sz="61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61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I.sina</a:t>
            </a:r>
            <a:r>
              <a:rPr lang="en-US" sz="61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. </a:t>
            </a: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খাড়া</a:t>
            </a:r>
            <a:r>
              <a:rPr lang="en-US" sz="6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6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প্রত্যক্ষ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endParaRPr lang="en-US" sz="60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6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ts val="7400"/>
              </a:lnSpc>
            </a:pP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6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r>
              <a:rPr lang="en-US" sz="6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উপাংশের</a:t>
            </a:r>
            <a:r>
              <a:rPr lang="en-US" sz="6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</a:t>
            </a:r>
            <a:endParaRPr lang="en-US" sz="61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7400"/>
              </a:lnSpc>
            </a:pPr>
            <a:r>
              <a:rPr lang="en-US" sz="62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প্রত্যক্ষ</a:t>
            </a:r>
            <a:r>
              <a:rPr lang="en-US" sz="62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r>
              <a:rPr lang="en-US" sz="62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62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2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</a:t>
            </a:r>
            <a:endParaRPr lang="en-US" sz="623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7400"/>
              </a:lnSpc>
            </a:pPr>
            <a:r>
              <a:rPr lang="en-US" sz="7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উপাংশটি</a:t>
            </a:r>
            <a:r>
              <a:rPr lang="en-US" sz="7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খাড়া</a:t>
            </a:r>
            <a:r>
              <a:rPr lang="en-US" sz="7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7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7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 algn="ctr">
              <a:lnSpc>
                <a:spcPts val="7400"/>
              </a:lnSpc>
            </a:pPr>
            <a:r>
              <a:rPr lang="en-US" sz="8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লম্বভাবে</a:t>
            </a:r>
            <a:r>
              <a:rPr lang="en-US" sz="8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</a:t>
            </a:r>
            <a:r>
              <a:rPr lang="en-US" sz="8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60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246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6921" y="514350"/>
            <a:ext cx="7315200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-274320">
              <a:lnSpc>
                <a:spcPts val="7400"/>
              </a:lnSpc>
            </a:pP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হয়েছে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তাকে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বুঝানো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হয়েছে</a:t>
            </a:r>
            <a:endParaRPr lang="en-US" sz="6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-274320">
              <a:lnSpc>
                <a:spcPts val="7400"/>
              </a:lnSpc>
            </a:pP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সূর্য্যের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আনুভূমিক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indent="-274320">
              <a:lnSpc>
                <a:spcPts val="7400"/>
              </a:lnSpc>
            </a:pPr>
            <a:r>
              <a:rPr lang="en-US" sz="6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</a:t>
            </a:r>
            <a:r>
              <a:rPr lang="en-US" sz="6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900" b="1" i="0" spc="-150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I.cosa</a:t>
            </a:r>
            <a:r>
              <a:rPr lang="en-US" sz="6900" b="1" i="0" spc="-15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-</a:t>
            </a:r>
            <a:r>
              <a:rPr lang="en-US" sz="6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6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endParaRPr lang="en-US" sz="69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-274320" algn="ctr">
              <a:lnSpc>
                <a:spcPts val="7400"/>
              </a:lnSpc>
            </a:pP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করার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</a:t>
            </a:r>
            <a:endParaRPr lang="en-US" sz="72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24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ts val="7600"/>
              </a:lnSpc>
            </a:pPr>
            <a:r>
              <a:rPr lang="en-US" sz="6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6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6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খাড়া</a:t>
            </a:r>
            <a:r>
              <a:rPr lang="en-US" sz="6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6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সাথে</a:t>
            </a:r>
            <a:r>
              <a:rPr lang="en-US" sz="6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>
              <a:lnSpc>
                <a:spcPts val="7600"/>
              </a:lnSpc>
            </a:pPr>
            <a:r>
              <a:rPr lang="en-US" sz="63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সমকোণে</a:t>
            </a:r>
            <a:r>
              <a:rPr lang="en-US" sz="63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বিভাজন</a:t>
            </a:r>
            <a:r>
              <a:rPr lang="en-US" sz="63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63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63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7600"/>
              </a:lnSpc>
            </a:pPr>
            <a:r>
              <a:rPr lang="en-US" sz="6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এখানে</a:t>
            </a:r>
            <a:r>
              <a:rPr lang="en-US" sz="6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উল্লেখ্য</a:t>
            </a:r>
            <a:r>
              <a:rPr lang="en-US" sz="6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</a:t>
            </a:r>
            <a:r>
              <a:rPr lang="en-US" sz="6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খাড়া</a:t>
            </a:r>
            <a:r>
              <a:rPr lang="en-US" sz="6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তলটি</a:t>
            </a:r>
            <a:endParaRPr lang="en-US" sz="6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7600"/>
              </a:lnSpc>
            </a:pPr>
            <a:r>
              <a:rPr lang="en-US" sz="6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পূর্বদিকে</a:t>
            </a:r>
            <a:r>
              <a:rPr lang="en-US" sz="6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অথবা</a:t>
            </a:r>
            <a:r>
              <a:rPr lang="en-US" sz="6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</a:t>
            </a:r>
            <a:r>
              <a:rPr lang="en-US" sz="6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6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কোনো</a:t>
            </a:r>
            <a:endParaRPr lang="en-US" sz="6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7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3870" y="587920"/>
            <a:ext cx="7228849" cy="390410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ts val="7700"/>
              </a:lnSpc>
            </a:pPr>
            <a:r>
              <a:rPr lang="en-US" sz="7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r>
              <a:rPr lang="en-US" sz="7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মুখ</a:t>
            </a:r>
            <a:r>
              <a:rPr lang="en-US" sz="7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ফেরানো</a:t>
            </a:r>
            <a:r>
              <a:rPr lang="en-US" sz="7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অবস্থায়</a:t>
            </a:r>
            <a:endParaRPr lang="en-US" sz="7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7700"/>
              </a:lnSpc>
            </a:pP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থাকতে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।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এখানে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ওয়াল</a:t>
            </a:r>
            <a:endParaRPr lang="en-US" sz="6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7700"/>
              </a:lnSpc>
            </a:pP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সোলার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600" b="1" i="0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অ্যাজিমাথ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'n' </a:t>
            </a:r>
          </a:p>
          <a:p>
            <a:pPr marL="0" indent="0">
              <a:lnSpc>
                <a:spcPts val="7700"/>
              </a:lnSpc>
            </a:pP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7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endParaRPr lang="en-US" sz="7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endParaRPr lang="en-US" sz="7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endParaRPr lang="en-US" sz="72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8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396748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8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যদি</a:t>
            </a:r>
            <a:r>
              <a:rPr lang="en-US" sz="8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8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r>
              <a:rPr lang="en-US" sz="8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</a:t>
            </a:r>
            <a:r>
              <a:rPr lang="en-US" sz="8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বরাবর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Icosa</a:t>
            </a:r>
            <a:r>
              <a:rPr lang="en-US" sz="6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কে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বিভাজন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</a:t>
            </a:r>
          </a:p>
          <a:p>
            <a:pPr marL="0"/>
            <a:r>
              <a:rPr lang="en-US" sz="7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7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যায়</a:t>
            </a:r>
            <a:r>
              <a:rPr lang="en-US" sz="7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</a:t>
            </a:r>
            <a:r>
              <a:rPr lang="en-US" sz="7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হলে</a:t>
            </a:r>
            <a:r>
              <a:rPr lang="en-US" sz="7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দেয়ালের</a:t>
            </a:r>
            <a:endParaRPr lang="en-US" sz="7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71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81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সাথে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বরাবর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উপাংশের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- </a:t>
            </a:r>
          </a:p>
          <a:p>
            <a:pPr marL="0"/>
            <a:r>
              <a:rPr lang="en-US" sz="6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I</a:t>
            </a:r>
            <a:r>
              <a:rPr lang="en-US" sz="6600" b="1" i="0" spc="-150" baseline="-250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v</a:t>
            </a:r>
            <a:r>
              <a:rPr lang="en-US" sz="6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6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I.cosa.cosn</a:t>
            </a:r>
            <a:endParaRPr lang="en-US" sz="6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66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বিশেষ</a:t>
            </a:r>
            <a:r>
              <a:rPr lang="en-US" sz="66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ক্ষেত্রেঃ</a:t>
            </a:r>
            <a:endParaRPr lang="en-US" sz="6600" b="1" i="0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marL="0"/>
            <a:endParaRPr lang="en-US" sz="6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endParaRPr lang="en-US" sz="6000" b="1" i="0" spc="-300" dirty="0">
              <a:solidFill>
                <a:srgbClr val="000000"/>
              </a:solidFill>
            </a:endParaRPr>
          </a:p>
          <a:p>
            <a:pPr marL="0"/>
            <a:endParaRPr lang="en-US" sz="4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5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19200" y="466947"/>
            <a:ext cx="4191000" cy="961803"/>
          </a:xfrm>
          <a:prstGeom prst="rect">
            <a:avLst/>
          </a:prstGeom>
          <a:solidFill>
            <a:srgbClr val="00FF00"/>
          </a:solidFill>
          <a:ln w="3810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0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4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19200" y="1428750"/>
            <a:ext cx="4191000" cy="3063276"/>
          </a:xfrm>
          <a:prstGeom prst="rect">
            <a:avLst/>
          </a:prstGeom>
          <a:solidFill>
            <a:srgbClr val="00FFFF"/>
          </a:solidFill>
          <a:ln w="3810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spc="-300" dirty="0">
                <a:solidFill>
                  <a:srgbClr val="080808"/>
                </a:solidFill>
                <a:hlinkClick r:id="rId3"/>
              </a:rPr>
              <a:t>atiqullahrac@</a:t>
            </a:r>
            <a:r>
              <a:rPr lang="en" sz="3600" b="1" spc="-3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gmail.com</a:t>
            </a:r>
            <a:endParaRPr lang="en" sz="3600" b="1" spc="-300" dirty="0">
              <a:solidFill>
                <a:srgbClr val="080808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https://youtube.com/c/AMAtiqullah</a:t>
            </a:r>
            <a:endParaRPr sz="2400" b="1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0" y="466947"/>
            <a:ext cx="3042850" cy="4025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00CC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spc="-300" dirty="0"/>
              <a:t>4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14350"/>
            <a:ext cx="723899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5400" b="1" i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3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108" y="587266"/>
            <a:ext cx="7079080" cy="3852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 rot="593679">
            <a:off x="5791199" y="1403975"/>
            <a:ext cx="242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ওয়াল</a:t>
            </a:r>
            <a:r>
              <a:rPr lang="en-US" sz="3600" b="1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3600" b="1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দেওয়াল</a:t>
            </a:r>
            <a:endParaRPr lang="en-US" sz="3600" b="1" dirty="0">
              <a:solidFill>
                <a:srgbClr val="FF00FF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676990"/>
            <a:ext cx="609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spc="-150" dirty="0" err="1">
                <a:solidFill>
                  <a:srgbClr val="FF0000"/>
                </a:solidFill>
              </a:rPr>
              <a:t>সূর্য্য</a:t>
            </a:r>
            <a:endParaRPr lang="en-US" sz="1700" b="1" spc="-15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58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ts val="5900"/>
              </a:lnSpc>
            </a:pPr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সূর্য্যের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অলটিটিউড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pt-BR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a</a:t>
            </a:r>
            <a:r>
              <a:rPr lang="pt-BR" sz="4800" b="1" i="0" spc="-300" baseline="300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pt-BR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= 90° - (L - d)</a:t>
            </a:r>
            <a:r>
              <a:rPr lang="pt-BR" sz="4800" b="1" i="0" spc="-300" dirty="0">
                <a:solidFill>
                  <a:srgbClr val="FF0000"/>
                </a:solidFill>
                <a:latin typeface="Times New Roman"/>
              </a:rPr>
              <a:t> </a:t>
            </a:r>
          </a:p>
          <a:p>
            <a:pPr marL="0" indent="0">
              <a:lnSpc>
                <a:spcPts val="5900"/>
              </a:lnSpc>
            </a:pP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এখানে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</a:t>
            </a:r>
            <a:r>
              <a:rPr lang="en-US" sz="4800" b="1" i="0" spc="-150" dirty="0">
                <a:solidFill>
                  <a:srgbClr val="000000"/>
                </a:solidFill>
                <a:latin typeface="SutonnyMJ"/>
              </a:rPr>
              <a:t> </a:t>
            </a:r>
          </a:p>
          <a:p>
            <a:pPr marL="0" indent="0">
              <a:lnSpc>
                <a:spcPts val="5900"/>
              </a:lnSpc>
            </a:pPr>
            <a:r>
              <a:rPr lang="en-US" sz="6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L</a:t>
            </a:r>
            <a:r>
              <a:rPr lang="en-US" sz="60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=</a:t>
            </a:r>
            <a:r>
              <a:rPr lang="en-US" sz="60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অক্ষাংশ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ল্যাটিটিউড</a:t>
            </a:r>
            <a:endParaRPr lang="en-US" sz="6000" b="1" i="0" spc="-150" dirty="0">
              <a:solidFill>
                <a:srgbClr val="FF0000"/>
              </a:solidFill>
              <a:latin typeface="SutonnyMJ"/>
            </a:endParaRPr>
          </a:p>
          <a:p>
            <a:pPr marL="0" indent="0">
              <a:lnSpc>
                <a:spcPts val="5900"/>
              </a:lnSpc>
            </a:pPr>
            <a:r>
              <a:rPr lang="en-US" sz="54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d  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=</a:t>
            </a:r>
            <a:r>
              <a:rPr lang="en-US" sz="54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বিচ্যুতি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ডিক্লাইনেশন</a:t>
            </a:r>
            <a:r>
              <a:rPr lang="en-US" sz="54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5400" b="1" i="0" spc="-150" dirty="0">
              <a:solidFill>
                <a:srgbClr val="FF0000"/>
              </a:solidFill>
              <a:latin typeface="SutonnyMJ"/>
            </a:endParaRPr>
          </a:p>
          <a:p>
            <a:pPr marL="0" indent="0">
              <a:lnSpc>
                <a:spcPts val="5900"/>
              </a:lnSpc>
            </a:pPr>
            <a:r>
              <a:rPr lang="es-E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সাধারণ</a:t>
            </a:r>
            <a:r>
              <a:rPr lang="es-E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s-E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</a:t>
            </a:r>
            <a:r>
              <a:rPr lang="es-E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s-E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অলটিটিউড</a:t>
            </a:r>
            <a:r>
              <a:rPr lang="es-E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endParaRPr lang="en-US" sz="2400" b="1" i="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31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438150"/>
                <a:ext cx="7391399" cy="4114800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s-E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sin a =(</a:t>
                </a:r>
                <a:r>
                  <a:rPr lang="es-ES" sz="6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sin d </a:t>
                </a:r>
                <a14:m>
                  <m:oMath xmlns:m="http://schemas.openxmlformats.org/officeDocument/2006/math">
                    <m:r>
                      <a:rPr lang="es-ES" sz="6000" b="1" i="1" spc="-3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s-ES" sz="6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sin L </a:t>
                </a:r>
                <a:r>
                  <a:rPr lang="es-ES" sz="6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+</a:t>
                </a:r>
              </a:p>
              <a:p>
                <a:pPr marL="0" lvl="0"/>
                <a:r>
                  <a:rPr lang="es-ES" sz="6000" b="1" i="0" spc="-300" dirty="0" err="1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cos</a:t>
                </a:r>
                <a:r>
                  <a:rPr lang="es-ES" sz="6000" b="1" i="0" spc="-300" dirty="0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 d </a:t>
                </a:r>
                <a14:m>
                  <m:oMath xmlns:m="http://schemas.openxmlformats.org/officeDocument/2006/math">
                    <m:r>
                      <a:rPr lang="es-ES" sz="6000" b="1" i="1" spc="-30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s-ES" sz="6000" b="1" i="0" spc="-300" dirty="0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s-ES" sz="6000" b="1" i="0" spc="-300" dirty="0" err="1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cos</a:t>
                </a:r>
                <a:r>
                  <a:rPr lang="es-ES" sz="6000" b="1" i="0" spc="-300" dirty="0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 L </a:t>
                </a:r>
                <a14:m>
                  <m:oMath xmlns:m="http://schemas.openxmlformats.org/officeDocument/2006/math">
                    <m:r>
                      <a:rPr lang="es-ES" sz="6000" b="1" i="1" spc="-30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s-ES" sz="6000" b="1" i="0" spc="-300" dirty="0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s-ES" sz="6000" b="1" i="0" spc="-300" dirty="0" err="1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cos</a:t>
                </a:r>
                <a:r>
                  <a:rPr lang="es-ES" sz="6000" b="1" i="0" spc="-300" dirty="0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 h</a:t>
                </a:r>
                <a:r>
                  <a:rPr lang="es-ES" sz="6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</a:p>
              <a:p>
                <a:pPr lvl="0"/>
                <a:r>
                  <a:rPr lang="en-US" sz="66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সূর্য্যের</a:t>
                </a:r>
                <a:r>
                  <a:rPr lang="en-US" sz="6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6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অ্যাজিমাথঃ</a:t>
                </a:r>
                <a:r>
                  <a:rPr lang="en-US" sz="6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lvl="0"/>
                <a:r>
                  <a:rPr lang="en-US" sz="6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tan z </a:t>
                </a:r>
                <a:r>
                  <a:rPr lang="en-US" sz="6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</a:p>
              <a:p>
                <a:endParaRPr lang="en-US" sz="6600" b="1" i="0" dirty="0">
                  <a:solidFill>
                    <a:srgbClr val="0000FF"/>
                  </a:solidFill>
                  <a:latin typeface="SutonnyMJ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438150"/>
                <a:ext cx="7391399" cy="4114800"/>
              </a:xfrm>
              <a:blipFill rotWithShape="1">
                <a:blip r:embed="rId2"/>
                <a:stretch>
                  <a:fillRect l="-4653" t="-2180" r="-5143" b="-30669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9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lnSpc>
                    <a:spcPts val="7100"/>
                  </a:lnSpc>
                </a:pPr>
                <a:r>
                  <a:rPr lang="en-US" sz="60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tan z </a:t>
                </a:r>
                <a:r>
                  <a:rPr lang="en-US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</a:p>
              <a:p>
                <a:pPr marL="0" lvl="0" indent="0">
                  <a:lnSpc>
                    <a:spcPts val="71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pc="-3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Nikosh" pitchFamily="2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sin</m:t>
                          </m:r>
                          <m:r>
                            <m:rPr>
                              <m:nor/>
                            </m:rPr>
                            <a:rPr lang="en-U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sin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cos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cos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tan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US" sz="5400" b="1" i="0" spc="-30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4800" b="1" i="0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ts val="8500"/>
                  </a:lnSpc>
                </a:pPr>
                <a:r>
                  <a:rPr lang="en-US" sz="4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এখানে</a:t>
                </a:r>
                <a:r>
                  <a:rPr lang="en-US" sz="4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 indent="0">
                  <a:lnSpc>
                    <a:spcPts val="7100"/>
                  </a:lnSpc>
                </a:pPr>
                <a:r>
                  <a:rPr lang="en-US" sz="6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Z </a:t>
                </a:r>
                <a:r>
                  <a:rPr lang="en-US" sz="6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6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অ্যাজিমাথ</a:t>
                </a:r>
                <a:r>
                  <a:rPr lang="en-US" sz="6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কোণ</a:t>
                </a:r>
                <a:r>
                  <a:rPr lang="en-US" sz="6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46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 rotWithShape="1">
                <a:blip r:embed="rId2"/>
                <a:stretch>
                  <a:fillRect l="-4534" t="-2703" r="-7585" b="-780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34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14350"/>
            <a:ext cx="715264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6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আওয়ার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অ্যাঙ্গেল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6600" b="1" i="0" spc="-150" dirty="0">
              <a:solidFill>
                <a:srgbClr val="000000"/>
              </a:solidFill>
              <a:latin typeface="SutonnyMJ"/>
            </a:endParaRPr>
          </a:p>
          <a:p>
            <a:r>
              <a:rPr lang="en-US" sz="6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L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ল্যাটিটিউড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6600" b="1" i="0" spc="-150" dirty="0">
              <a:solidFill>
                <a:srgbClr val="000000"/>
              </a:solidFill>
              <a:latin typeface="SutonnyMJ"/>
            </a:endParaRPr>
          </a:p>
          <a:p>
            <a:r>
              <a:rPr lang="en-US" sz="6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d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=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বিচ্যুতি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ডিক্লাইনেশন</a:t>
            </a:r>
            <a:endParaRPr lang="en-US" sz="6600" b="1" i="0" spc="-3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6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35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31864"/>
            <a:ext cx="4114800" cy="285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19200" y="514350"/>
            <a:ext cx="7228850" cy="533400"/>
          </a:xfrm>
          <a:prstGeom prst="rect">
            <a:avLst/>
          </a:prstGeom>
          <a:solidFill>
            <a:srgbClr val="FFFF00"/>
          </a:solidFill>
          <a:ln w="57150">
            <a:solidFill>
              <a:srgbClr val="66330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bn-BD" sz="40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প্রত্যক্ষ সৌরতাপ  বিকিরণের সংখ্যাসূচক মান:</a:t>
            </a:r>
            <a:endParaRPr lang="en-US" sz="400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Rectangle 7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973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36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4350"/>
            <a:ext cx="7334250" cy="412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437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685800"/>
          </a:xfrm>
          <a:solidFill>
            <a:srgbClr val="FFFF00"/>
          </a:solidFill>
          <a:ln w="57150">
            <a:solidFill>
              <a:srgbClr val="663300"/>
            </a:solidFill>
          </a:ln>
        </p:spPr>
        <p:txBody>
          <a:bodyPr/>
          <a:lstStyle/>
          <a:p>
            <a:pPr algn="ctr">
              <a:lnSpc>
                <a:spcPts val="3600"/>
              </a:lnSpc>
            </a:pPr>
            <a:r>
              <a:rPr lang="bn-BD" sz="40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প্রত্যক্ষ সৌরতাপ  বিকিরণের সংখ্যাসূচক মান:</a:t>
            </a:r>
            <a:endParaRPr lang="en-US" sz="400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76350"/>
            <a:ext cx="7228849" cy="3215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just">
              <a:lnSpc>
                <a:spcPts val="4800"/>
              </a:lnSpc>
            </a:pPr>
            <a:r>
              <a:rPr lang="bn-BD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 একটি তলের উপর লম্বভাবে</a:t>
            </a:r>
            <a:endParaRPr lang="en-GB" sz="6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 algn="just">
              <a:lnSpc>
                <a:spcPts val="4800"/>
              </a:lnSpc>
            </a:pPr>
            <a:r>
              <a:rPr lang="bn-BD" sz="5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 সৌরতাপ  বিকিরণের পরিমাণ</a:t>
            </a:r>
            <a:endParaRPr lang="en-GB" sz="52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 algn="just">
              <a:lnSpc>
                <a:spcPts val="4800"/>
              </a:lnSpc>
            </a:pPr>
            <a:r>
              <a:rPr lang="bn-BD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নির্ণয়ের জন্য সূর্য রশ্মির  পথের সাথে</a:t>
            </a:r>
            <a:endParaRPr lang="en-GB" sz="5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 algn="just">
              <a:lnSpc>
                <a:spcPts val="4800"/>
              </a:lnSpc>
            </a:pPr>
            <a:r>
              <a:rPr lang="bn-BD" sz="5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সমকোণে অবস্থিত তলের উপর লম্বভাবে</a:t>
            </a:r>
            <a:endParaRPr lang="en-GB" sz="51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 algn="ctr">
              <a:lnSpc>
                <a:spcPts val="4800"/>
              </a:lnSpc>
            </a:pPr>
            <a:r>
              <a:rPr lang="bn-BD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  তাপ  বিকিরণের  প্রখরতা </a:t>
            </a:r>
            <a:r>
              <a:rPr lang="bn-BD" sz="32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“</a:t>
            </a:r>
            <a:r>
              <a:rPr lang="en-GB" sz="32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I”</a:t>
            </a:r>
            <a:r>
              <a:rPr lang="bn-BD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  এর </a:t>
            </a:r>
            <a:r>
              <a:rPr lang="en-GB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 </a:t>
            </a:r>
            <a:r>
              <a:rPr lang="en-GB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জানা </a:t>
            </a:r>
            <a:r>
              <a:rPr lang="en-GB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প্রয়োজন।</a:t>
            </a:r>
            <a:endParaRPr lang="en-US" sz="32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85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14350"/>
            <a:ext cx="715264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lnSpc>
                <a:spcPts val="5100"/>
              </a:lnSpc>
            </a:pPr>
            <a:r>
              <a:rPr lang="bn-BD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ভূপৃষ্ঠে অবস্থিত বিভিন্ন স্থানের জন্য পরীক্ষা- </a:t>
            </a:r>
            <a:endParaRPr lang="en-GB" sz="47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5100"/>
              </a:lnSpc>
            </a:pPr>
            <a:r>
              <a:rPr lang="bn-BD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নিরীক্ষার  মাধ্যমে  প্রাপ্ত  ফলাফলের  থেকে </a:t>
            </a:r>
            <a:endParaRPr lang="en-GB" sz="48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5100"/>
              </a:lnSpc>
            </a:pPr>
            <a:r>
              <a:rPr lang="bn-BD" sz="6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“</a:t>
            </a:r>
            <a:r>
              <a:rPr lang="en-GB" sz="6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I”</a:t>
            </a:r>
            <a:r>
              <a:rPr lang="bn-BD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এর মান  প্রতিষ্ঠা  করা হয়। </a:t>
            </a:r>
            <a:endParaRPr lang="en-GB" sz="6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5100"/>
              </a:lnSpc>
            </a:pPr>
            <a:r>
              <a:rPr lang="bn-BD" sz="4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“</a:t>
            </a:r>
            <a:r>
              <a:rPr lang="en-GB" sz="4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I”</a:t>
            </a:r>
            <a:r>
              <a:rPr lang="bn-BD" sz="4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– এর  মান  স্থানের  উপর নির্ভরশীল নয়, </a:t>
            </a:r>
            <a:endParaRPr lang="en-GB" sz="4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5100"/>
              </a:lnSpc>
            </a:pPr>
            <a:r>
              <a:rPr lang="bn-BD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বরং এটার মান সূর্যের অ্যাটিটিউড এর </a:t>
            </a:r>
            <a:endParaRPr lang="en-GB" sz="5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 algn="ctr">
              <a:lnSpc>
                <a:spcPts val="5100"/>
              </a:lnSpc>
            </a:pPr>
            <a:r>
              <a:rPr lang="bn-BD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 নির্ভরশীল।</a:t>
            </a:r>
            <a:endParaRPr lang="en-US" sz="6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sz="3600" b="1" i="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56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buClr>
                <a:srgbClr val="000000"/>
              </a:buClr>
              <a:buSzTx/>
            </a:pPr>
            <a:r>
              <a:rPr lang="en-US" sz="7200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উদাহরণঃ</a:t>
            </a:r>
            <a:endParaRPr lang="en-US" sz="7200" spc="-300" dirty="0">
              <a:solidFill>
                <a:srgbClr val="002060"/>
              </a:solidFill>
              <a:latin typeface="Nikosh" pitchFamily="2" charset="0"/>
              <a:cs typeface="Nikosh" pitchFamily="2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809750"/>
                <a:ext cx="7152650" cy="26822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 algn="just">
                  <a:lnSpc>
                    <a:spcPts val="4900"/>
                  </a:lnSpc>
                  <a:buClr>
                    <a:srgbClr val="000000"/>
                  </a:buClr>
                  <a:buSzTx/>
                </a:pP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২২ </a:t>
                </a:r>
                <a:r>
                  <a:rPr lang="en-US" sz="44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জুন</a:t>
                </a: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তারিখে</a:t>
                </a:r>
                <a:r>
                  <a:rPr lang="en-US" sz="44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গ্রীষ্মকালীন</a:t>
                </a:r>
                <a:r>
                  <a:rPr lang="en-US" sz="44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সময়</a:t>
                </a:r>
                <a:r>
                  <a:rPr lang="en-US" sz="44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৪.৩০ </a:t>
                </a:r>
                <a:r>
                  <a:rPr lang="en-US" sz="4400" b="1" i="0" spc="-300" dirty="0" err="1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ঘটিকায়</a:t>
                </a:r>
                <a:endParaRPr lang="en-US" sz="4400" b="1" i="0" spc="-300" dirty="0">
                  <a:solidFill>
                    <a:srgbClr val="25212A"/>
                  </a:solidFill>
                  <a:latin typeface="Nikosh" pitchFamily="2" charset="0"/>
                  <a:cs typeface="Nikosh" pitchFamily="2" charset="0"/>
                  <a:sym typeface="Arial"/>
                </a:endParaRPr>
              </a:p>
              <a:p>
                <a:pPr marL="0" lvl="0" indent="0" algn="just">
                  <a:lnSpc>
                    <a:spcPts val="4900"/>
                  </a:lnSpc>
                  <a:buClr>
                    <a:srgbClr val="000000"/>
                  </a:buClr>
                  <a:buSzTx/>
                </a:pPr>
                <a:r>
                  <a:rPr lang="en-US" sz="45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(</a:t>
                </a:r>
                <a:r>
                  <a:rPr lang="en-US" sz="4500" b="1" i="0" u="sng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at 16.30 </a:t>
                </a:r>
                <a:r>
                  <a:rPr lang="en-US" sz="4500" b="1" i="0" u="sng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hr</a:t>
                </a:r>
                <a:r>
                  <a:rPr lang="en-US" sz="45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) </a:t>
                </a:r>
                <a:r>
                  <a:rPr lang="en-US" sz="4500" b="1" i="0" spc="-300" dirty="0" err="1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সূর্য্যের</a:t>
                </a:r>
                <a:r>
                  <a:rPr lang="en-US" sz="45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500" b="1" i="0" spc="-300" dirty="0">
                    <a:solidFill>
                      <a:srgbClr val="0099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500" b="1" i="0" spc="-300" dirty="0" err="1">
                    <a:solidFill>
                      <a:srgbClr val="0099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অ্যাজিমাথ</a:t>
                </a:r>
                <a:r>
                  <a:rPr lang="en-US" sz="4500" b="1" i="0" spc="-300" dirty="0">
                    <a:solidFill>
                      <a:srgbClr val="0099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 </a:t>
                </a:r>
                <a:r>
                  <a:rPr lang="en-US" sz="4500" b="1" i="0" spc="-300" dirty="0" err="1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নির্ণয়</a:t>
                </a:r>
                <a:r>
                  <a:rPr lang="en-US" sz="45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</a:p>
              <a:p>
                <a:pPr marL="0" lvl="0" indent="0" algn="ctr">
                  <a:lnSpc>
                    <a:spcPts val="4900"/>
                  </a:lnSpc>
                  <a:buClr>
                    <a:srgbClr val="000000"/>
                  </a:buClr>
                  <a:buSzTx/>
                </a:pPr>
                <a:r>
                  <a:rPr lang="en-US" sz="5400" b="1" i="0" spc="-300" dirty="0" err="1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কর</a:t>
                </a:r>
                <a:r>
                  <a:rPr lang="en-US" sz="54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।  (</a:t>
                </a:r>
                <a:r>
                  <a:rPr lang="en-US" sz="5400" b="1" i="0" spc="-300" dirty="0" err="1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প্রয়োজনীয়</a:t>
                </a:r>
                <a:r>
                  <a:rPr lang="en-US" sz="54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 </a:t>
                </a:r>
                <a:r>
                  <a:rPr lang="en-US" sz="5400" b="1" i="0" spc="-300" dirty="0" err="1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তথ্যাদি</a:t>
                </a:r>
                <a:r>
                  <a:rPr lang="en-US" sz="54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 </a:t>
                </a:r>
                <a:r>
                  <a:rPr lang="en-US" sz="5400" b="1" i="0" spc="-300" dirty="0" err="1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লন্ডনের</a:t>
                </a:r>
                <a:r>
                  <a:rPr lang="en-US" sz="54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</a:p>
              <a:p>
                <a:pPr marL="0" lvl="0" indent="0" algn="just">
                  <a:lnSpc>
                    <a:spcPts val="4900"/>
                  </a:lnSpc>
                  <a:buClr>
                    <a:srgbClr val="000000"/>
                  </a:buClr>
                  <a:buSzTx/>
                </a:pP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L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= 51</a:t>
                </a:r>
                <a14:m>
                  <m:oMath xmlns:m="http://schemas.openxmlformats.org/officeDocument/2006/math">
                    <m:r>
                      <a:rPr lang="en-US" sz="44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°</m:t>
                    </m:r>
                  </m:oMath>
                </a14:m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N, </a:t>
                </a: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d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= +23.5</a:t>
                </a:r>
                <a14:m>
                  <m:oMath xmlns:m="http://schemas.openxmlformats.org/officeDocument/2006/math">
                    <m:r>
                      <a:rPr lang="en-US" sz="44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°</m:t>
                    </m:r>
                  </m:oMath>
                </a14:m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, </a:t>
                </a: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h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= 60</a:t>
                </a:r>
                <a14:m>
                  <m:oMath xmlns:m="http://schemas.openxmlformats.org/officeDocument/2006/math">
                    <m:r>
                      <a:rPr lang="en-US" sz="44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°</m:t>
                    </m:r>
                  </m:oMath>
                </a14:m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4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)</a:t>
                </a:r>
              </a:p>
              <a:p>
                <a:endParaRPr lang="en-US" b="1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809750"/>
                <a:ext cx="7152650" cy="2682276"/>
              </a:xfrm>
              <a:blipFill rotWithShape="1">
                <a:blip r:embed="rId2"/>
                <a:stretch>
                  <a:fillRect l="-3035" t="-2870" r="-4553" b="-9934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8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30795"/>
            <a:ext cx="3733800" cy="685800"/>
          </a:xfrm>
          <a:prstGeom prst="rect">
            <a:avLst/>
          </a:prstGeom>
          <a:solidFill>
            <a:srgbClr val="00CC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25212A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0743"/>
            <a:ext cx="7315200" cy="1000274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0">
            <a:schemeClr val="dk1"/>
          </a:lnRef>
          <a:fillRef idx="1001">
            <a:schemeClr val="lt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323974"/>
            <a:ext cx="7315200" cy="1181101"/>
          </a:xfrm>
          <a:solidFill>
            <a:srgbClr val="00FFFF"/>
          </a:solidFill>
          <a:ln w="5715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5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And Heating Load Calculation</a:t>
            </a:r>
            <a:endParaRPr lang="en-US" sz="35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3876" y="2596379"/>
            <a:ext cx="1600200" cy="769441"/>
          </a:xfrm>
          <a:prstGeom prst="rect">
            <a:avLst/>
          </a:prstGeom>
          <a:solidFill>
            <a:srgbClr val="00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4400" b="1" spc="-150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/>
              <a:t>4</a:t>
            </a:r>
            <a:endParaRPr lang="en-US" sz="3200" spc="-300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555" y="514350"/>
            <a:ext cx="5802600" cy="9906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lnSpc>
                <a:spcPts val="4400"/>
              </a:lnSpc>
              <a:buClr>
                <a:srgbClr val="000000"/>
              </a:buClr>
              <a:buSzTx/>
            </a:pPr>
            <a:r>
              <a:rPr lang="en-US" sz="7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Arial"/>
              </a:rPr>
              <a:t>সমাধানঃ</a:t>
            </a:r>
            <a:endParaRPr lang="en-US" sz="7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lnSpc>
                    <a:spcPts val="4400"/>
                  </a:lnSpc>
                </a:pPr>
                <a:r>
                  <a:rPr lang="en-US" sz="48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দেওয়া </a:t>
                </a:r>
                <a:r>
                  <a:rPr lang="en-US" sz="4800" b="1" i="0" spc="-30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আছে</a:t>
                </a:r>
                <a:r>
                  <a:rPr lang="en-US" sz="48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,</a:t>
                </a:r>
              </a:p>
              <a:p>
                <a:pPr>
                  <a:lnSpc>
                    <a:spcPts val="4400"/>
                  </a:lnSpc>
                </a:pP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ল্যাটিটিউড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, 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L = 51</a:t>
                </a:r>
                <a14:m>
                  <m:oMath xmlns:m="http://schemas.openxmlformats.org/officeDocument/2006/math">
                    <m:r>
                      <a:rPr lang="en-US" sz="44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°</m:t>
                    </m:r>
                  </m:oMath>
                </a14:m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N, </a:t>
                </a:r>
              </a:p>
              <a:p>
                <a:pPr>
                  <a:lnSpc>
                    <a:spcPts val="4400"/>
                  </a:lnSpc>
                </a:pP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বিচ্যুতি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ডিক্লাইনেশন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, 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d = +23.5</a:t>
                </a:r>
                <a14:m>
                  <m:oMath xmlns:m="http://schemas.openxmlformats.org/officeDocument/2006/math">
                    <m:r>
                      <a:rPr lang="en-US" sz="44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°</m:t>
                    </m:r>
                  </m:oMath>
                </a14:m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, </a:t>
                </a:r>
              </a:p>
              <a:p>
                <a:pPr>
                  <a:lnSpc>
                    <a:spcPts val="4400"/>
                  </a:lnSpc>
                </a:pP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আওয়ার</a:t>
                </a:r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অ্যাঙ্গেল</a:t>
                </a:r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, h = 60</a:t>
                </a:r>
                <a14:m>
                  <m:oMath xmlns:m="http://schemas.openxmlformats.org/officeDocument/2006/math">
                    <m:r>
                      <a:rPr lang="en-US" sz="48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°</m:t>
                    </m:r>
                  </m:oMath>
                </a14:m>
                <a:endParaRPr lang="en-US" sz="4800" b="1" i="0" spc="-3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  <a:sym typeface="Arial"/>
                </a:endParaRPr>
              </a:p>
              <a:p>
                <a:pPr>
                  <a:lnSpc>
                    <a:spcPts val="4400"/>
                  </a:lnSpc>
                </a:pPr>
                <a:r>
                  <a:rPr lang="en-US" sz="60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আমরা</a:t>
                </a:r>
                <a:r>
                  <a:rPr lang="en-US" sz="6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60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জানি</a:t>
                </a:r>
                <a:r>
                  <a:rPr lang="en-US" sz="6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, </a:t>
                </a:r>
                <a:endParaRPr lang="en-US" sz="6000" spc="-30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blipFill rotWithShape="1">
                <a:blip r:embed="rId2"/>
                <a:stretch>
                  <a:fillRect l="-4300" t="-6314" b="-17719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76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228850" cy="3977676"/>
              </a:xfrm>
              <a:ln w="5715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buClr>
                    <a:srgbClr val="000000"/>
                  </a:buClr>
                  <a:buSzTx/>
                </a:pP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tan 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48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𝐬𝐢𝐧</m:t>
                        </m:r>
                        <m:r>
                          <a:rPr lang="en-US" sz="4800" b="1" i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48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𝐡</m:t>
                        </m:r>
                      </m:num>
                      <m:den>
                        <m:r>
                          <a:rPr lang="en-US" sz="48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𝐬𝐢𝐧𝐋</m:t>
                        </m:r>
                        <m:r>
                          <a:rPr lang="en-US" sz="48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48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𝐜𝐨𝐬𝐡</m:t>
                        </m:r>
                        <m:r>
                          <a:rPr lang="en-US" sz="48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 −</m:t>
                        </m:r>
                        <m:r>
                          <a:rPr lang="en-US" sz="48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𝐜𝐨𝐬𝐋</m:t>
                        </m:r>
                        <m:r>
                          <a:rPr lang="en-US" sz="48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48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𝐭𝐚𝐧𝐝</m:t>
                        </m:r>
                      </m:den>
                    </m:f>
                    <m:r>
                      <a:rPr lang="en-US" sz="4800" b="1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  <a:sym typeface="Arial"/>
                      </a:rPr>
                      <m:t> </m:t>
                    </m:r>
                  </m:oMath>
                </a14:m>
                <a:endParaRPr lang="en-US" sz="48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  <a:sym typeface="Arial"/>
                </a:endParaRPr>
              </a:p>
              <a:p>
                <a:pPr marL="0" lvl="0" indent="0">
                  <a:buClr>
                    <a:srgbClr val="000000"/>
                  </a:buClr>
                  <a:buSzTx/>
                </a:pPr>
                <a:r>
                  <a:rPr lang="en-US" sz="48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মান</a:t>
                </a:r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8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বসিয়ে</a:t>
                </a:r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  <a:r>
                  <a:rPr lang="en-US" sz="48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পাই</a:t>
                </a:r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,</a:t>
                </a:r>
              </a:p>
              <a:p>
                <a:pPr marL="0" lvl="0" indent="0">
                  <a:buClr>
                    <a:srgbClr val="000000"/>
                  </a:buClr>
                  <a:buSzTx/>
                </a:pPr>
                <a:r>
                  <a:rPr lang="en-US" sz="3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tan 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37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𝐬𝐢𝐧</m:t>
                        </m:r>
                        <m:r>
                          <a:rPr lang="en-US" sz="3700" b="1" i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37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𝟔𝟎</m:t>
                        </m:r>
                        <m:r>
                          <a:rPr lang="en-US" sz="3700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Arial"/>
                          </a:rPr>
                          <m:t>°</m:t>
                        </m:r>
                      </m:num>
                      <m:den>
                        <m:r>
                          <a:rPr lang="en-US" sz="37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𝐬𝐢𝐧𝟓𝟏</m:t>
                        </m:r>
                        <m:r>
                          <a:rPr lang="en-US" sz="3700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Arial"/>
                          </a:rPr>
                          <m:t>°</m:t>
                        </m:r>
                        <m:r>
                          <a:rPr lang="en-US" sz="3700" b="1" i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37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𝐜𝐨𝐬𝟔𝟎</m:t>
                        </m:r>
                        <m:r>
                          <a:rPr lang="en-US" sz="3700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Arial"/>
                          </a:rPr>
                          <m:t>°</m:t>
                        </m:r>
                        <m:r>
                          <a:rPr lang="en-US" sz="37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 −</m:t>
                        </m:r>
                        <m:r>
                          <a:rPr lang="en-US" sz="37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𝐜𝐨𝐬𝟓𝟏</m:t>
                        </m:r>
                        <m:r>
                          <a:rPr lang="en-US" sz="3700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Arial"/>
                          </a:rPr>
                          <m:t>°</m:t>
                        </m:r>
                        <m:r>
                          <a:rPr lang="en-US" sz="37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37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𝐭𝐚𝐧𝟐𝟑</m:t>
                        </m:r>
                        <m:r>
                          <a:rPr lang="en-US" sz="37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37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𝟓</m:t>
                        </m:r>
                        <m:r>
                          <a:rPr lang="en-US" sz="3700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Arial"/>
                          </a:rPr>
                          <m:t>°</m:t>
                        </m:r>
                      </m:den>
                    </m:f>
                    <m:r>
                      <a:rPr lang="en-US" sz="3700" b="1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  <a:sym typeface="Arial"/>
                      </a:rPr>
                      <m:t> </m:t>
                    </m:r>
                  </m:oMath>
                </a14:m>
                <a:r>
                  <a:rPr lang="en-US" sz="37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</a:p>
              <a:p>
                <a:pPr marL="0" lvl="0" indent="0">
                  <a:buClr>
                    <a:srgbClr val="000000"/>
                  </a:buClr>
                  <a:buSzTx/>
                </a:pPr>
                <a:r>
                  <a:rPr lang="en-US" sz="41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tan 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1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41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𝟎</m:t>
                        </m:r>
                        <m:r>
                          <a:rPr lang="en-US" sz="41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41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𝟖𝟔𝟔</m:t>
                        </m:r>
                      </m:num>
                      <m:den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Arial"/>
                          </a:rPr>
                          <m:t>𝟎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Arial"/>
                          </a:rPr>
                          <m:t>𝟕𝟕</m:t>
                        </m:r>
                        <m:r>
                          <a:rPr lang="en-US" sz="4100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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 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𝟎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.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𝟓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 −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𝟎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41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𝟔𝟐𝟗</m:t>
                        </m:r>
                        <m:r>
                          <a:rPr lang="en-US" sz="4100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</m:t>
                        </m:r>
                        <m:r>
                          <a:rPr lang="en-US" sz="41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Symbol"/>
                          </a:rPr>
                          <m:t>𝟎</m:t>
                        </m:r>
                        <m:r>
                          <a:rPr lang="en-US" sz="41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Symbol"/>
                          </a:rPr>
                          <m:t>.</m:t>
                        </m:r>
                        <m:r>
                          <a:rPr lang="en-US" sz="41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Symbol"/>
                          </a:rPr>
                          <m:t>𝟒𝟑𝟓</m:t>
                        </m:r>
                      </m:den>
                    </m:f>
                    <m:r>
                      <a:rPr lang="en-US" sz="4100" b="1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  <a:sym typeface="Arial"/>
                      </a:rPr>
                      <m:t> </m:t>
                    </m:r>
                  </m:oMath>
                </a14:m>
                <a:r>
                  <a:rPr lang="en-US" sz="41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228850" cy="3977676"/>
              </a:xfrm>
              <a:blipFill rotWithShape="1">
                <a:blip r:embed="rId2"/>
                <a:stretch>
                  <a:fillRect l="-3515" r="-2092" b="-453"/>
                </a:stretch>
              </a:blipFill>
              <a:ln w="5715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75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90550"/>
                <a:ext cx="7228849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buClr>
                    <a:srgbClr val="000000"/>
                  </a:buClr>
                  <a:buSzTx/>
                </a:pPr>
                <a:r>
                  <a:rPr lang="en-US" sz="5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tan 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54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𝟎</m:t>
                        </m:r>
                        <m:r>
                          <a:rPr lang="en-US" sz="54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5400" b="1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𝟖𝟔𝟔</m:t>
                        </m:r>
                      </m:num>
                      <m:den>
                        <m:r>
                          <a:rPr lang="en-US" sz="54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𝟎</m:t>
                        </m:r>
                        <m:r>
                          <a:rPr lang="en-US" sz="54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.</m:t>
                        </m:r>
                        <m:r>
                          <a:rPr lang="en-US" sz="5400" b="1" i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𝟑𝟖𝟖𝟓</m:t>
                        </m:r>
                        <m:r>
                          <a:rPr lang="en-US" sz="54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 −</m:t>
                        </m:r>
                        <m:r>
                          <a:rPr lang="en-US" sz="54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𝟎</m:t>
                        </m:r>
                        <m:r>
                          <a:rPr lang="en-US" sz="54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5400" b="1" i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𝟐𝟕𝟑𝟔𝟏𝟓</m:t>
                        </m:r>
                      </m:den>
                    </m:f>
                  </m:oMath>
                </a14:m>
                <a:endParaRPr lang="en-US" sz="5400" b="1" dirty="0">
                  <a:solidFill>
                    <a:srgbClr val="000000"/>
                  </a:solidFill>
                  <a:latin typeface="Cambria Math"/>
                  <a:cs typeface="Nikosh" pitchFamily="2" charset="0"/>
                  <a:sym typeface="Symbol"/>
                </a:endParaRPr>
              </a:p>
              <a:p>
                <a:pPr marL="0" lvl="0" indent="0">
                  <a:buClr>
                    <a:srgbClr val="000000"/>
                  </a:buClr>
                  <a:buSzTx/>
                </a:pPr>
                <a14:m>
                  <m:oMath xmlns:m="http://schemas.openxmlformats.org/officeDocument/2006/math">
                    <m:r>
                      <a:rPr lang="en-US" sz="6000" b="1" spc="-15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  <a:sym typeface="Arial"/>
                      </a:rPr>
                      <m:t> </m:t>
                    </m:r>
                  </m:oMath>
                </a14:m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tan 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b="1" i="1" spc="-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6000" b="1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𝟎</m:t>
                        </m:r>
                        <m:r>
                          <a:rPr lang="en-US" sz="6000" b="1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.</m:t>
                        </m:r>
                        <m:r>
                          <a:rPr lang="en-US" sz="6000" b="1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  <a:sym typeface="Arial"/>
                          </a:rPr>
                          <m:t>𝟖𝟔𝟔</m:t>
                        </m:r>
                      </m:num>
                      <m:den>
                        <m:r>
                          <a:rPr lang="en-US" sz="6000" b="1" i="0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𝟎</m:t>
                        </m:r>
                        <m:r>
                          <a:rPr lang="en-US" sz="6000" b="1" i="0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.</m:t>
                        </m:r>
                        <m:r>
                          <a:rPr lang="en-US" sz="6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  <a:sym typeface="Symbol"/>
                          </a:rPr>
                          <m:t>𝟏𝟏𝟒𝟖</m:t>
                        </m:r>
                      </m:den>
                    </m:f>
                  </m:oMath>
                </a14:m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= </a:t>
                </a:r>
                <a:r>
                  <a:rPr lang="en-US" sz="60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7.54</a:t>
                </a:r>
              </a:p>
              <a:p>
                <a:pPr marL="571500" lvl="0" indent="-571500">
                  <a:buClr>
                    <a:srgbClr val="000000"/>
                  </a:buClr>
                  <a:buSzTx/>
                  <a:buFont typeface="Symbol" pitchFamily="18" charset="2"/>
                  <a:buChar char="\"/>
                </a:pP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Z</a:t>
                </a:r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  <a:sym typeface="Arial"/>
                      </a:rPr>
                      <m:t> </m:t>
                    </m:r>
                  </m:oMath>
                </a14:m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tan </a:t>
                </a:r>
                <a:r>
                  <a:rPr lang="en-US" sz="4800" b="1" i="0" spc="-15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-1 </a:t>
                </a:r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7.54 = 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  <a:sym typeface="Arial"/>
                  </a:rPr>
                  <a:t>82.45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°</m:t>
                    </m:r>
                  </m:oMath>
                </a14:m>
                <a:endParaRPr lang="en-US" sz="4800" b="1" i="0" spc="-150" dirty="0">
                  <a:solidFill>
                    <a:srgbClr val="0000FF"/>
                  </a:solidFill>
                  <a:latin typeface="Nikosh" pitchFamily="2" charset="0"/>
                  <a:ea typeface="Cambria Math"/>
                  <a:cs typeface="Nikosh" pitchFamily="2" charset="0"/>
                  <a:sym typeface="Arial"/>
                </a:endParaRPr>
              </a:p>
              <a:p>
                <a:pPr marL="0" lvl="0" indent="0">
                  <a:buClr>
                    <a:srgbClr val="000000"/>
                  </a:buClr>
                  <a:buSzTx/>
                </a:pPr>
                <a:r>
                  <a:rPr lang="en-US" sz="3600" b="1" i="0" spc="-300" dirty="0">
                    <a:solidFill>
                      <a:srgbClr val="25212A"/>
                    </a:solidFill>
                    <a:latin typeface="Nikosh" pitchFamily="2" charset="0"/>
                    <a:cs typeface="Nikosh" pitchFamily="2" charset="0"/>
                    <a:sym typeface="Symbol"/>
                  </a:rPr>
                  <a:t></a:t>
                </a:r>
                <a:r>
                  <a:rPr lang="en-US" sz="3700" b="1" i="0" spc="-30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সূর্য্যের</a:t>
                </a:r>
                <a:r>
                  <a:rPr lang="en-US" sz="3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  </a:t>
                </a:r>
                <a:r>
                  <a:rPr lang="en-US" sz="3700" b="1" i="0" spc="-30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অ্যাজিমাথ</a:t>
                </a:r>
                <a:r>
                  <a:rPr lang="en-US" sz="3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  = </a:t>
                </a:r>
                <a:r>
                  <a:rPr lang="en-US" sz="3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82.45</a:t>
                </a:r>
                <a14:m>
                  <m:oMath xmlns:m="http://schemas.openxmlformats.org/officeDocument/2006/math">
                    <m:r>
                      <a:rPr lang="en-US" sz="3700" b="1" spc="-3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  <a:sym typeface="Arial"/>
                      </a:rPr>
                      <m:t>°</m:t>
                    </m:r>
                  </m:oMath>
                </a14:m>
                <a:r>
                  <a:rPr lang="en-US" sz="3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  </a:t>
                </a:r>
                <a:r>
                  <a:rPr lang="en-US" sz="3700" b="1" i="0" spc="-30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দক্ষিণ-পশ্চিম</a:t>
                </a:r>
                <a:r>
                  <a:rPr lang="en-US" sz="3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  </a:t>
                </a:r>
                <a:r>
                  <a:rPr lang="en-US" sz="3700" b="1" i="0" spc="-30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Arial"/>
                  </a:rPr>
                  <a:t>দিকে</a:t>
                </a:r>
                <a:endParaRPr lang="en-US" sz="3700" b="1" i="0" spc="-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  <a:sym typeface="Arial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90550"/>
                <a:ext cx="7228849" cy="3901476"/>
              </a:xfrm>
              <a:blipFill rotWithShape="1">
                <a:blip r:embed="rId2"/>
                <a:stretch>
                  <a:fillRect l="-4003" r="-3920" b="-918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7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FF00"/>
          </a:solidFill>
          <a:ln w="57150">
            <a:solidFill>
              <a:srgbClr val="00B050"/>
            </a:solidFill>
          </a:ln>
        </p:spPr>
        <p:txBody>
          <a:bodyPr/>
          <a:lstStyle/>
          <a:p>
            <a:pPr algn="ctr">
              <a:lnSpc>
                <a:spcPts val="5600"/>
              </a:lnSpc>
            </a:pPr>
            <a:r>
              <a:rPr lang="en-US" sz="5500" spc="-150" dirty="0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সমস্যাবলি-২ (Problem-2):</a:t>
            </a:r>
            <a:endParaRPr lang="en-US" dirty="0">
              <a:solidFill>
                <a:srgbClr val="080808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504950"/>
            <a:ext cx="7315200" cy="297688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just">
              <a:lnSpc>
                <a:spcPts val="4600"/>
              </a:lnSpc>
            </a:pPr>
            <a:r>
              <a:rPr lang="bn-BD" sz="48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অনুভূমিক এর সাথে </a:t>
            </a:r>
            <a:r>
              <a:rPr lang="bn-BD" sz="48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30</a:t>
            </a:r>
            <a:r>
              <a:rPr lang="bn-BD" sz="48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  ডিগ্রী কোণে</a:t>
            </a:r>
            <a:endParaRPr lang="en-GB" sz="4800" b="1" i="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indent="0" algn="just">
              <a:lnSpc>
                <a:spcPts val="4600"/>
              </a:lnSpc>
            </a:pPr>
            <a:r>
              <a:rPr lang="bn-BD" sz="54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অবস্থিত দক্ষিণ -পশ্চিমমুখী  একটি</a:t>
            </a:r>
            <a:endParaRPr lang="en-GB" sz="5400" b="1" i="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indent="0" algn="just">
              <a:lnSpc>
                <a:spcPts val="4600"/>
              </a:lnSpc>
            </a:pPr>
            <a:r>
              <a:rPr lang="bn-BD" sz="48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তলের উপর লম্বভাবে আপতিত প্রত্যক্ষ</a:t>
            </a:r>
            <a:endParaRPr lang="en-GB" sz="4800" b="1" i="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indent="0" algn="just">
              <a:lnSpc>
                <a:spcPts val="4600"/>
              </a:lnSpc>
            </a:pPr>
            <a:r>
              <a:rPr lang="bn-BD" sz="48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সৌর তাপ বিকিরণের উপাংশ  নির্ণয় কর। </a:t>
            </a:r>
            <a:endParaRPr lang="en-GB" sz="4800" b="1" i="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43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88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14350"/>
            <a:ext cx="7152650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lnSpc>
                <a:spcPts val="6100"/>
              </a:lnSpc>
            </a:pPr>
            <a:r>
              <a:rPr lang="bn-BD" sz="48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সোলার অ্যাল্টিটিউড  এবং অ্যাজিমাথ </a:t>
            </a:r>
            <a:endParaRPr lang="en-GB" sz="4800" b="1" i="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6100"/>
              </a:lnSpc>
            </a:pPr>
            <a:r>
              <a:rPr lang="bn-BD" sz="56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62.5 ডিগ্রি</a:t>
            </a:r>
            <a:r>
              <a:rPr lang="en-GB" sz="56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5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এবং82.5  ডিগ্রী  </a:t>
            </a:r>
            <a:endParaRPr lang="en-GB" sz="5600" b="1" i="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6100"/>
              </a:lnSpc>
            </a:pPr>
            <a:r>
              <a:rPr lang="bn-BD" sz="60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দক্ষিণ- পশ্চিম(</a:t>
            </a:r>
            <a:r>
              <a:rPr lang="en-GB" sz="6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W of S</a:t>
            </a:r>
            <a:r>
              <a:rPr lang="bn-BD" sz="60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) </a:t>
            </a:r>
            <a:endParaRPr lang="en-GB" sz="6000" b="1" i="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6100"/>
              </a:lnSpc>
            </a:pPr>
            <a:r>
              <a:rPr lang="bn-BD" sz="48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54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হ্যালানো  তলটি সূর্যের দিকে মুখ</a:t>
            </a:r>
            <a:endParaRPr lang="en-GB" sz="5400" b="1" i="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lvl="0" indent="0" algn="ctr">
              <a:lnSpc>
                <a:spcPts val="6100"/>
              </a:lnSpc>
            </a:pPr>
            <a:r>
              <a:rPr lang="bn-BD" sz="6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ফেরানো অবস্থায় আছে।</a:t>
            </a:r>
            <a:endParaRPr lang="en-US" sz="6000" b="1" i="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50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bn-BD" sz="60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 প্রয়োজনীয় তথ্যাদি:</a:t>
            </a:r>
            <a:endParaRPr lang="en-US" sz="6000" dirty="0">
              <a:latin typeface="Nikosh" pitchFamily="2" charset="0"/>
              <a:cs typeface="Nikosh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428750"/>
                <a:ext cx="7315200" cy="30632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lnSpc>
                    <a:spcPts val="4800"/>
                  </a:lnSpc>
                </a:pPr>
                <a:r>
                  <a:rPr lang="bn-BD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দক্ষিণ- পশ্চিমমুখী  দেওয়াল  এবং অ্যাজিমাথ </a:t>
                </a:r>
                <a:endParaRPr lang="en-GB" sz="44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indent="0">
                  <a:lnSpc>
                    <a:spcPts val="4800"/>
                  </a:lnSpc>
                </a:pPr>
                <a:r>
                  <a:rPr lang="bn-BD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8 2.5 ডিগ্রি  দক্ষিণ- পশ্চিম</a:t>
                </a:r>
                <a:r>
                  <a:rPr lang="en-GB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(W of S)</a:t>
                </a:r>
              </a:p>
              <a:p>
                <a:pPr marL="0" indent="0">
                  <a:lnSpc>
                    <a:spcPts val="4800"/>
                  </a:lnSpc>
                </a:pPr>
                <a:r>
                  <a:rPr lang="bn-BD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সোলার অ্যালটিটিউড</a:t>
                </a:r>
                <a:r>
                  <a:rPr lang="en-GB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bn-BD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62.5  ডিগ্রী, </a:t>
                </a:r>
                <a:endParaRPr lang="en-GB" sz="48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indent="0">
                  <a:lnSpc>
                    <a:spcPts val="4800"/>
                  </a:lnSpc>
                </a:pPr>
                <a:r>
                  <a:rPr lang="bn-BD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bn-BD" sz="4000" b="1" i="1" spc="-15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𝜹</m:t>
                    </m:r>
                  </m:oMath>
                </a14:m>
                <a:r>
                  <a:rPr lang="bn-BD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=30ডিগ্রী  ক্ষেত্রে ওয়াল সোলার অ্যাজিমাথ,  </a:t>
                </a:r>
                <a:endParaRPr lang="en-GB" sz="40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indent="0">
                  <a:lnSpc>
                    <a:spcPts val="4800"/>
                  </a:lnSpc>
                </a:pPr>
                <a:r>
                  <a:rPr lang="bn-BD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GB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n</a:t>
                </a:r>
                <a:r>
                  <a:rPr lang="bn-BD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37.5 ডিগ্রী।</a:t>
                </a:r>
                <a:r>
                  <a:rPr lang="en-GB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[</a:t>
                </a:r>
                <a14:m>
                  <m:oMath xmlns:m="http://schemas.openxmlformats.org/officeDocument/2006/math">
                    <m:r>
                      <a:rPr lang="bn-BD" sz="4400" b="1" i="0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𝛅</m:t>
                    </m:r>
                  </m:oMath>
                </a14:m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Delta]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428750"/>
                <a:ext cx="7315200" cy="3063276"/>
              </a:xfrm>
              <a:blipFill rotWithShape="1">
                <a:blip r:embed="rId2"/>
                <a:stretch>
                  <a:fillRect l="-3654" t="-3353" r="-2824" b="-1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3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C000"/>
          </a:solidFill>
          <a:ln w="57150">
            <a:solidFill>
              <a:srgbClr val="6633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6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</a:t>
            </a:r>
            <a:r>
              <a:rPr lang="en-US" sz="6600" dirty="0" err="1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gvavb</a:t>
            </a:r>
            <a:r>
              <a:rPr lang="en-US" sz="66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(</a:t>
            </a:r>
            <a:r>
              <a:rPr lang="en-US" sz="66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Soluation</a:t>
            </a:r>
            <a:r>
              <a:rPr lang="en-US" sz="66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)</a:t>
            </a:r>
            <a:r>
              <a:rPr lang="en-US" sz="660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t</a:t>
            </a:r>
            <a:endParaRPr lang="en-US" sz="199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>
                  <a:lnSpc>
                    <a:spcPts val="4500"/>
                  </a:lnSpc>
                </a:pPr>
                <a:r>
                  <a:rPr lang="bn-BD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আমরা জানি,</a:t>
                </a:r>
                <a:endParaRPr lang="en-GB" sz="48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>
                  <a:lnSpc>
                    <a:spcPts val="4500"/>
                  </a:lnSpc>
                </a:pPr>
                <a:r>
                  <a:rPr lang="en-GB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GB" sz="4800" b="1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𝜹</m:t>
                    </m:r>
                  </m:oMath>
                </a14:m>
                <a:r>
                  <a:rPr lang="en-US" sz="4800" b="1" i="0" baseline="-25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=(I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Sina.Cos</a:t>
                </a:r>
                <a:r>
                  <a:rPr lang="en-GB" sz="4800" b="1" baseline="-25000" dirty="0">
                    <a:solidFill>
                      <a:srgbClr val="000000"/>
                    </a:solidFill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𝜹</m:t>
                    </m:r>
                  </m:oMath>
                </a14:m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+ </a:t>
                </a:r>
              </a:p>
              <a:p>
                <a:pPr marL="0">
                  <a:lnSpc>
                    <a:spcPts val="4500"/>
                  </a:lnSpc>
                </a:pP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Icosa.Cosn.Sin</a:t>
                </a:r>
                <a:r>
                  <a:rPr lang="en-GB" sz="4800" b="1" baseline="-25000" dirty="0">
                    <a:solidFill>
                      <a:srgbClr val="000000"/>
                    </a:solidFill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𝜹</m:t>
                    </m:r>
                  </m:oMath>
                </a14:m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</a:p>
              <a:p>
                <a:pPr marL="0" lvl="0">
                  <a:lnSpc>
                    <a:spcPts val="4500"/>
                  </a:lnSpc>
                </a:pPr>
                <a:r>
                  <a:rPr lang="en-GB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I Sin62.5</a:t>
                </a:r>
                <a14:m>
                  <m:oMath xmlns:m="http://schemas.openxmlformats.org/officeDocument/2006/math">
                    <m:r>
                      <a:rPr lang="en-US" sz="48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.Cos30</a:t>
                </a:r>
                <a14:m>
                  <m:oMath xmlns:m="http://schemas.openxmlformats.org/officeDocument/2006/math">
                    <m:r>
                      <a:rPr lang="en-US" sz="48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+ </a:t>
                </a:r>
              </a:p>
              <a:p>
                <a:pPr marL="0" lvl="0">
                  <a:lnSpc>
                    <a:spcPts val="4500"/>
                  </a:lnSpc>
                </a:pP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Icos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62.5</a:t>
                </a:r>
                <a14:m>
                  <m:oMath xmlns:m="http://schemas.openxmlformats.org/officeDocument/2006/math">
                    <m:r>
                      <a:rPr lang="en-US" sz="48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.Cos 37.5</a:t>
                </a:r>
                <a14:m>
                  <m:oMath xmlns:m="http://schemas.openxmlformats.org/officeDocument/2006/math">
                    <m:r>
                      <a:rPr lang="en-US" sz="4800" b="1" i="1" spc="-30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.Sin30</a:t>
                </a:r>
                <a14:m>
                  <m:oMath xmlns:m="http://schemas.openxmlformats.org/officeDocument/2006/math">
                    <m:r>
                      <a:rPr lang="en-US" sz="4800" b="1" i="1" spc="-30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GB" sz="4800" b="1" spc="-300" baseline="-25000" dirty="0">
                    <a:solidFill>
                      <a:srgbClr val="000000"/>
                    </a:solidFill>
                    <a:ea typeface="Cambria Math"/>
                    <a:cs typeface="Nikosh" pitchFamily="2" charset="0"/>
                  </a:rPr>
                  <a:t> </a:t>
                </a:r>
                <a:endParaRPr lang="en-US" sz="48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>
                  <a:lnSpc>
                    <a:spcPts val="4500"/>
                  </a:lnSpc>
                </a:pPr>
                <a:endParaRPr lang="en-US" sz="48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endParaRPr lang="pl-PL" sz="3730" b="1" i="0" spc="-150" dirty="0">
                  <a:solidFill>
                    <a:srgbClr val="000000"/>
                  </a:solidFill>
                  <a:latin typeface="Times New Roman"/>
                </a:endParaRPr>
              </a:p>
              <a:p>
                <a:pPr marL="0"/>
                <a:endParaRPr lang="en-US" sz="36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blipFill rotWithShape="1">
                <a:blip r:embed="rId2"/>
                <a:stretch>
                  <a:fillRect l="-3298" t="-5765" r="-2638" b="-61233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46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85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14350"/>
                <a:ext cx="7152650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lnSpc>
                    <a:spcPts val="6400"/>
                  </a:lnSpc>
                </a:pPr>
                <a:r>
                  <a:rPr lang="en-GB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(</a:t>
                </a:r>
                <a:r>
                  <a:rPr lang="en-US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I </a:t>
                </a:r>
                <a14:m>
                  <m:oMath xmlns:m="http://schemas.openxmlformats.org/officeDocument/2006/math">
                    <m:r>
                      <a:rPr lang="en-US" sz="54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GB" sz="54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𝟎</m:t>
                    </m:r>
                    <m:r>
                      <a:rPr lang="en-GB" sz="54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GB" sz="54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𝟖𝟖𝟕</m:t>
                    </m:r>
                    <m:r>
                      <a:rPr lang="en-GB" sz="54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0.866 + </a:t>
                </a:r>
              </a:p>
              <a:p>
                <a:pPr marL="0" lvl="0" indent="0">
                  <a:lnSpc>
                    <a:spcPts val="6400"/>
                  </a:lnSpc>
                </a:pPr>
                <a:r>
                  <a:rPr lang="en-US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0.462</a:t>
                </a:r>
                <a14:m>
                  <m:oMath xmlns:m="http://schemas.openxmlformats.org/officeDocument/2006/math">
                    <m:r>
                      <a:rPr lang="en-US" sz="54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0.793</a:t>
                </a:r>
                <a14:m>
                  <m:oMath xmlns:m="http://schemas.openxmlformats.org/officeDocument/2006/math">
                    <m:r>
                      <a:rPr lang="en-US" sz="5400" b="1" i="1" spc="-30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GB" sz="5400" b="1" i="0" spc="-300" dirty="0">
                    <a:solidFill>
                      <a:srgbClr val="000000"/>
                    </a:solidFill>
                    <a:latin typeface="Nikosh" pitchFamily="2" charset="0"/>
                    <a:ea typeface="Cambria Math"/>
                    <a:cs typeface="Nikosh" pitchFamily="2" charset="0"/>
                  </a:rPr>
                  <a:t>0.5 )</a:t>
                </a:r>
              </a:p>
              <a:p>
                <a:pPr marL="0" lvl="0" indent="0">
                  <a:lnSpc>
                    <a:spcPts val="6400"/>
                  </a:lnSpc>
                </a:pPr>
                <a:r>
                  <a:rPr lang="en-GB" sz="5400" b="1" i="0" spc="-300" dirty="0">
                    <a:solidFill>
                      <a:srgbClr val="000000"/>
                    </a:solidFill>
                    <a:latin typeface="Nikosh" pitchFamily="2" charset="0"/>
                    <a:ea typeface="Cambria Math"/>
                    <a:cs typeface="Nikosh" pitchFamily="2" charset="0"/>
                  </a:rPr>
                  <a:t>= 0.95</a:t>
                </a:r>
                <a:endParaRPr lang="en-US" sz="54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lnSpc>
                    <a:spcPts val="6400"/>
                  </a:lnSpc>
                </a:pPr>
                <a14:m>
                  <m:oMath xmlns:m="http://schemas.openxmlformats.org/officeDocument/2006/math">
                    <m:r>
                      <a:rPr lang="en-GB" sz="48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GB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I</a:t>
                </a:r>
                <a14:m>
                  <m:oMath xmlns:m="http://schemas.openxmlformats.org/officeDocument/2006/math">
                    <m:r>
                      <a:rPr lang="en-GB" sz="4800" b="1" baseline="-25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𝜹</m:t>
                    </m:r>
                  </m:oMath>
                </a14:m>
                <a:r>
                  <a:rPr lang="en-US" b="1" i="0" dirty="0"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GB" sz="4800" b="1" i="0" spc="-300" dirty="0">
                    <a:solidFill>
                      <a:srgbClr val="000000"/>
                    </a:solidFill>
                    <a:latin typeface="Nikosh" pitchFamily="2" charset="0"/>
                    <a:ea typeface="Cambria Math"/>
                    <a:cs typeface="Nikosh" pitchFamily="2" charset="0"/>
                  </a:rPr>
                  <a:t>0.95   Ans.</a:t>
                </a:r>
              </a:p>
              <a:p>
                <a:pPr marL="0" lvl="0">
                  <a:lnSpc>
                    <a:spcPts val="5400"/>
                  </a:lnSpc>
                </a:pPr>
                <a:r>
                  <a:rPr lang="bn-BD" sz="44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সৌর তাপ বিকিরণের উপাংশ</a:t>
                </a:r>
                <a:r>
                  <a:rPr lang="en-GB" sz="44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  <a:r>
                  <a:rPr lang="en-GB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GB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GB" sz="4800" b="1" baseline="-2500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𝜹</m:t>
                    </m:r>
                  </m:oMath>
                </a14:m>
                <a:r>
                  <a:rPr lang="en-US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GB" sz="4800" b="1" i="0" spc="-300" dirty="0">
                    <a:solidFill>
                      <a:srgbClr val="FF0000"/>
                    </a:solidFill>
                    <a:latin typeface="Nikosh" pitchFamily="2" charset="0"/>
                    <a:ea typeface="Cambria Math"/>
                    <a:cs typeface="Nikosh" pitchFamily="2" charset="0"/>
                  </a:rPr>
                  <a:t>0.95  </a:t>
                </a:r>
                <a:endParaRPr lang="en-US" sz="4000" b="1" i="0" baseline="300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14350"/>
                <a:ext cx="7152650" cy="3977676"/>
              </a:xfrm>
              <a:blipFill rotWithShape="1">
                <a:blip r:embed="rId2"/>
                <a:stretch>
                  <a:fillRect l="-4418" t="-2588" b="-10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47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0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lvl="0" indent="-419100"/>
            <a:r>
              <a:rPr lang="en-US" sz="61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সাবধানতা</a:t>
            </a:r>
            <a:r>
              <a:rPr lang="en-US" sz="61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(Precaution)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আনুভূমিক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endParaRPr lang="en-US" sz="7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প্রত্যক্ষ</a:t>
            </a:r>
            <a:r>
              <a:rPr lang="en-US" sz="7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endParaRPr lang="en-US" sz="2000" b="1" i="0" spc="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8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8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r>
              <a:rPr lang="en-US" sz="8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8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</a:t>
            </a:r>
            <a:endParaRPr lang="en-US" sz="8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6600" b="1" i="0" spc="-150" dirty="0">
                <a:solidFill>
                  <a:srgbClr val="000000"/>
                </a:solidFill>
                <a:latin typeface="SutonnyMJ"/>
              </a:rPr>
              <a:t> </a:t>
            </a:r>
          </a:p>
          <a:p>
            <a:pPr marL="0"/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খাড়া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</a:t>
            </a:r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38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48003"/>
            <a:ext cx="7239000" cy="904548"/>
          </a:xfrm>
          <a:solidFill>
            <a:srgbClr val="FFFF00"/>
          </a:solidFill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ts val="4500"/>
              </a:lnSpc>
            </a:pP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সেশন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শিখবো</a:t>
            </a:r>
            <a:endParaRPr lang="en-US" sz="660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05716"/>
            <a:ext cx="7239000" cy="3155241"/>
          </a:xfrm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1001">
            <a:schemeClr val="lt1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সূর্য্যের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অলটিটিউড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Altitude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39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9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সূর্য্যের</a:t>
            </a:r>
            <a:r>
              <a:rPr lang="en-US" sz="39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অ্যাজিমাথ</a:t>
            </a:r>
            <a:r>
              <a:rPr lang="en-US" sz="39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39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Azimuth</a:t>
            </a:r>
            <a:r>
              <a:rPr lang="en-US" sz="39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39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39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39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384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84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আনুভূমিক</a:t>
            </a:r>
            <a:r>
              <a:rPr lang="en-US" sz="384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(</a:t>
            </a:r>
            <a:r>
              <a:rPr lang="en-US" sz="3840" b="1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Horizontal</a:t>
            </a:r>
            <a:r>
              <a:rPr lang="en-US" sz="384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 ও </a:t>
            </a:r>
            <a:r>
              <a:rPr lang="en-US" sz="384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খাড়া</a:t>
            </a:r>
            <a:r>
              <a:rPr lang="en-US" sz="384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3840" b="1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384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2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4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4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আপতিত</a:t>
            </a:r>
            <a:r>
              <a:rPr lang="en-US" sz="4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r>
              <a:rPr lang="en-US" sz="4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r>
              <a:rPr lang="en-US" sz="4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r>
              <a:rPr lang="en-US" sz="42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5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</a:t>
            </a:r>
            <a:r>
              <a:rPr lang="en-US" sz="5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5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অবগত</a:t>
            </a:r>
            <a:r>
              <a:rPr lang="en-US" sz="5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হওয়া</a:t>
            </a:r>
            <a:endParaRPr lang="en-US" sz="54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endParaRPr lang="en-US" sz="40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5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/>
              <a:t>4</a:t>
            </a:r>
            <a:endParaRPr lang="en-US" sz="3200" spc="-3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প্রত্যক্ষ</a:t>
            </a:r>
            <a:r>
              <a:rPr lang="en-US" sz="6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সৌরতাপ</a:t>
            </a:r>
            <a:r>
              <a:rPr lang="en-US" sz="6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বিকিরণের</a:t>
            </a:r>
            <a:endParaRPr lang="en-US" sz="6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লম্ব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উপাংশ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6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6600" b="1" i="0" dirty="0">
              <a:solidFill>
                <a:srgbClr val="000000"/>
              </a:solidFill>
              <a:latin typeface="SutonnyMJ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79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প্রয়োজনে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শ্রেণি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শিক্ষকের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পরামর্শ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সহায়তা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নিতে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(Remarks) </a:t>
            </a:r>
            <a:endParaRPr lang="en-US" sz="660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উপরোক্ত</a:t>
            </a:r>
            <a:r>
              <a:rPr lang="en-US" sz="5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বিষয়টি</a:t>
            </a:r>
            <a:r>
              <a:rPr lang="en-US" sz="5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5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সম্পাদন</a:t>
            </a:r>
            <a:endParaRPr lang="en-US" sz="51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করলে</a:t>
            </a:r>
            <a:r>
              <a:rPr lang="en-US" sz="6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</a:t>
            </a:r>
            <a:r>
              <a:rPr lang="en-US" sz="6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থেকে</a:t>
            </a:r>
            <a:r>
              <a:rPr lang="en-US" sz="6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অর্জিত</a:t>
            </a:r>
            <a:r>
              <a:rPr lang="en-US" sz="6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endParaRPr lang="en-US" sz="61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5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5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5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5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পারবে</a:t>
            </a:r>
            <a:r>
              <a:rPr lang="en-US" sz="2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4800" b="1" i="0" spc="-300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4800" b="1" i="0" spc="-300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-</a:t>
            </a:r>
            <a:endParaRPr lang="en-US" sz="4800" b="1" spc="-3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27790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6096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>
              <a:lnSpc>
                <a:spcPts val="1700"/>
              </a:lnSpc>
            </a:pP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পরবর্তী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নং-০৫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8110"/>
            <a:ext cx="7315200" cy="3276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lnSpc>
                <a:spcPts val="4300"/>
              </a:lnSpc>
            </a:pP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হিমাগার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ফিশ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ফ্রিজিং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প্লান্ট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মাংস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সংরক্ষণাগারের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indent="0" algn="ctr">
              <a:lnSpc>
                <a:spcPts val="4300"/>
              </a:lnSpc>
            </a:pP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প্রোডাক্ট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নিরূপণ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।</a:t>
            </a:r>
          </a:p>
          <a:p>
            <a:pPr marL="0" lvl="0" indent="0">
              <a:lnSpc>
                <a:spcPts val="4300"/>
              </a:lnSpc>
            </a:pP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41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Study the product load of a </a:t>
            </a:r>
            <a:r>
              <a:rPr lang="en-US" sz="4100" b="1" i="0" u="sng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cold</a:t>
            </a:r>
          </a:p>
          <a:p>
            <a:pPr marL="0" lvl="0" indent="0">
              <a:lnSpc>
                <a:spcPts val="4300"/>
              </a:lnSpc>
            </a:pPr>
            <a:r>
              <a:rPr lang="en-US" sz="42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u="sng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storage</a:t>
            </a:r>
            <a:r>
              <a:rPr lang="en-US" sz="42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200" b="1" i="0" u="sng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fish freezing  plant</a:t>
            </a:r>
            <a:r>
              <a:rPr lang="en-US" sz="42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, or </a:t>
            </a:r>
          </a:p>
          <a:p>
            <a:pPr marL="0" lvl="0" indent="0" algn="ctr">
              <a:lnSpc>
                <a:spcPts val="4300"/>
              </a:lnSpc>
            </a:pPr>
            <a:r>
              <a:rPr lang="en-US" sz="5400" b="1" i="0" u="sng" spc="-30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meat  </a:t>
            </a:r>
            <a:r>
              <a:rPr lang="en-US" sz="5400" b="1" i="0" u="sng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storage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</a:p>
          <a:p>
            <a:pPr marL="0" lvl="0" indent="0" algn="ctr">
              <a:lnSpc>
                <a:spcPts val="4300"/>
              </a:lnSpc>
            </a:pPr>
            <a:r>
              <a:rPr lang="en-US" sz="3600" b="1" i="0" spc="-30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36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14-06-2021  </a:t>
            </a:r>
            <a:r>
              <a:rPr lang="en-US" sz="36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সোম</a:t>
            </a:r>
            <a:r>
              <a:rPr lang="en-US" sz="3600" b="1" i="0" spc="-300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বার</a:t>
            </a:r>
            <a:endParaRPr lang="en-US" sz="1400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53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8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54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666750"/>
            <a:ext cx="3320350" cy="337265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371600" y="2249575"/>
            <a:ext cx="3756100" cy="1848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10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55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9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740462912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99584"/>
            <a:ext cx="7152650" cy="2646878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6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6096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>
              <a:lnSpc>
                <a:spcPts val="1700"/>
              </a:lnSpc>
            </a:pP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পরবর্তী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নং-০৫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8110"/>
            <a:ext cx="7315200" cy="3276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lnSpc>
                <a:spcPts val="4300"/>
              </a:lnSpc>
            </a:pP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হিমাগার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ফিশ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ফ্রিজিং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প্লান্ট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মাংস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সংরক্ষণাগারের</a:t>
            </a:r>
            <a:r>
              <a:rPr lang="en-US" sz="41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indent="0" algn="ctr">
              <a:lnSpc>
                <a:spcPts val="4300"/>
              </a:lnSpc>
            </a:pP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প্রোডাক্ট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নিরূপণ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।</a:t>
            </a:r>
          </a:p>
          <a:p>
            <a:pPr marL="0" lvl="0" indent="0">
              <a:lnSpc>
                <a:spcPts val="4300"/>
              </a:lnSpc>
            </a:pP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41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Study the product load of a </a:t>
            </a:r>
            <a:r>
              <a:rPr lang="en-US" sz="4100" b="1" i="0" u="sng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cold</a:t>
            </a:r>
          </a:p>
          <a:p>
            <a:pPr marL="0" lvl="0" indent="0">
              <a:lnSpc>
                <a:spcPts val="4300"/>
              </a:lnSpc>
            </a:pPr>
            <a:r>
              <a:rPr lang="en-US" sz="42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u="sng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storage</a:t>
            </a:r>
            <a:r>
              <a:rPr lang="en-US" sz="42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200" b="1" i="0" u="sng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fish freezing  plant</a:t>
            </a:r>
            <a:r>
              <a:rPr lang="en-US" sz="42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, or </a:t>
            </a:r>
          </a:p>
          <a:p>
            <a:pPr marL="0" lvl="0" indent="0" algn="ctr">
              <a:lnSpc>
                <a:spcPts val="4300"/>
              </a:lnSpc>
            </a:pPr>
            <a:r>
              <a:rPr lang="en-US" sz="5400" b="1" i="0" u="sng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meet  storage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</a:p>
          <a:p>
            <a:pPr marL="0" lvl="0" indent="0" algn="ctr">
              <a:lnSpc>
                <a:spcPts val="4300"/>
              </a:lnSpc>
            </a:pPr>
            <a:r>
              <a:rPr lang="en-US" sz="3600" b="1" i="0" spc="-30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36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14-06-2021  </a:t>
            </a:r>
            <a:r>
              <a:rPr lang="en-US" sz="36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সোম</a:t>
            </a:r>
            <a:r>
              <a:rPr lang="en-US" sz="3600" b="1" i="0" spc="-300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বার</a:t>
            </a:r>
            <a:endParaRPr lang="en-US" sz="1400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58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9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14351"/>
            <a:ext cx="7239000" cy="717332"/>
          </a:xfr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2900"/>
              </a:lnSpc>
            </a:pP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3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নং-৪ </a:t>
            </a:r>
            <a:endParaRPr lang="en-US" sz="5400" spc="-3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352550"/>
            <a:ext cx="7239000" cy="3139476"/>
          </a:xfr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5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এস্টিমেশনে</a:t>
            </a:r>
            <a:r>
              <a:rPr lang="en-US" sz="5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সূর্য্য</a:t>
            </a:r>
            <a:r>
              <a:rPr lang="en-US" sz="5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কর্তৃক</a:t>
            </a:r>
            <a:endParaRPr lang="en-US" sz="50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সঞ্চালিত</a:t>
            </a:r>
            <a:r>
              <a:rPr lang="en-US" sz="5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5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r>
              <a:rPr lang="en-US" sz="5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।</a:t>
            </a:r>
          </a:p>
          <a:p>
            <a:pPr marL="457200"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4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(Study the solar heat gain for</a:t>
            </a:r>
          </a:p>
          <a:p>
            <a:pPr marL="457200"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4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load estimation):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681" y="435520"/>
            <a:ext cx="7315200" cy="1154006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lvl="0" indent="-419100" algn="ctr"/>
            <a:r>
              <a:rPr lang="en-US" sz="36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>G.O: 4. Study   the   solar   heat   gain  for </a:t>
            </a:r>
            <a:br>
              <a:rPr lang="en-US" sz="36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</a:br>
            <a:r>
              <a:rPr lang="en-US" sz="36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> cooling  load  estimation</a:t>
            </a:r>
            <a:endParaRPr lang="en-US" sz="3600" b="0" spc="-150" dirty="0">
              <a:solidFill>
                <a:srgbClr val="000000"/>
              </a:solidFill>
              <a:latin typeface="Calibri"/>
              <a:ea typeface="Tinos"/>
              <a:cs typeface="Tinos"/>
              <a:sym typeface="Tino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68356"/>
            <a:ext cx="7315200" cy="2823670"/>
          </a:xfrm>
          <a:solidFill>
            <a:schemeClr val="bg1"/>
          </a:solidFill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>
              <a:lnSpc>
                <a:spcPts val="5400"/>
              </a:lnSpc>
            </a:pPr>
            <a:r>
              <a:rPr lang="en-US" sz="6000" b="1" i="0" spc="-300" dirty="0">
                <a:solidFill>
                  <a:srgbClr val="000000"/>
                </a:solidFill>
                <a:latin typeface="Calibri"/>
              </a:rPr>
              <a:t>S.O: 4.1 Calculate the</a:t>
            </a:r>
          </a:p>
          <a:p>
            <a:pPr marL="0" algn="ctr">
              <a:lnSpc>
                <a:spcPts val="5400"/>
              </a:lnSpc>
            </a:pPr>
            <a:r>
              <a:rPr lang="en-US" sz="5400" b="1" i="0" spc="-3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6000" b="1" i="0" spc="-300" dirty="0">
                <a:solidFill>
                  <a:srgbClr val="000000"/>
                </a:solidFill>
                <a:latin typeface="Calibri"/>
              </a:rPr>
              <a:t>intensity (</a:t>
            </a:r>
            <a:r>
              <a:rPr lang="en-US" sz="6000" b="1" i="0" spc="-300" dirty="0">
                <a:solidFill>
                  <a:srgbClr val="FF0000"/>
                </a:solidFill>
                <a:latin typeface="Calibri"/>
              </a:rPr>
              <a:t>“I”</a:t>
            </a:r>
            <a:r>
              <a:rPr lang="en-US" sz="6000" b="1" i="0" spc="-300" dirty="0">
                <a:solidFill>
                  <a:srgbClr val="000000"/>
                </a:solidFill>
                <a:latin typeface="Calibri"/>
              </a:rPr>
              <a:t>) of</a:t>
            </a:r>
          </a:p>
          <a:p>
            <a:pPr marL="0">
              <a:lnSpc>
                <a:spcPts val="5400"/>
              </a:lnSpc>
            </a:pPr>
            <a:r>
              <a:rPr lang="en-US" sz="5400" b="1" i="0" spc="-300" dirty="0">
                <a:solidFill>
                  <a:srgbClr val="000000"/>
                </a:solidFill>
                <a:latin typeface="Calibri"/>
              </a:rPr>
              <a:t>direct  radiation on a surface</a:t>
            </a:r>
          </a:p>
          <a:p>
            <a:pPr marL="0">
              <a:lnSpc>
                <a:spcPts val="5400"/>
              </a:lnSpc>
            </a:pPr>
            <a:r>
              <a:rPr lang="en-US" sz="6200" b="1" i="0" spc="-300" dirty="0">
                <a:solidFill>
                  <a:srgbClr val="000000"/>
                </a:solidFill>
                <a:latin typeface="Calibri"/>
              </a:rPr>
              <a:t>on the following  </a:t>
            </a:r>
            <a:r>
              <a:rPr lang="en-US" sz="6200" b="1" i="0" spc="-300" dirty="0">
                <a:solidFill>
                  <a:srgbClr val="FF0000"/>
                </a:solidFill>
                <a:latin typeface="Calibri"/>
              </a:rPr>
              <a:t>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0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 indent="0"/>
            <a:endParaRPr lang="en-US" sz="2000" b="1" i="0" spc="-300" dirty="0">
              <a:solidFill>
                <a:srgbClr val="000000"/>
              </a:solidFill>
              <a:latin typeface="Calibri"/>
            </a:endParaRPr>
          </a:p>
          <a:p>
            <a:pPr marL="0" lvl="0" indent="0"/>
            <a:r>
              <a:rPr lang="en-US" sz="4200" b="1" i="0" spc="-300" dirty="0">
                <a:solidFill>
                  <a:srgbClr val="FF0000"/>
                </a:solidFill>
                <a:latin typeface="Calibri"/>
              </a:rPr>
              <a:t>a) </a:t>
            </a:r>
            <a:r>
              <a:rPr lang="en-US" sz="4200" b="1" i="0" spc="-300" dirty="0">
                <a:solidFill>
                  <a:srgbClr val="000000"/>
                </a:solidFill>
                <a:latin typeface="Calibri"/>
              </a:rPr>
              <a:t>The  component  of  direct  radiation</a:t>
            </a:r>
          </a:p>
          <a:p>
            <a:pPr marL="0" lvl="0"/>
            <a:r>
              <a:rPr lang="en-US" sz="4000" b="1" i="0" spc="-300" dirty="0">
                <a:solidFill>
                  <a:srgbClr val="000000"/>
                </a:solidFill>
                <a:latin typeface="Calibri"/>
              </a:rPr>
              <a:t>  </a:t>
            </a:r>
            <a:r>
              <a:rPr lang="en-US" sz="4800" b="1" i="0" spc="-300" dirty="0">
                <a:solidFill>
                  <a:srgbClr val="000000"/>
                </a:solidFill>
                <a:latin typeface="Calibri"/>
              </a:rPr>
              <a:t>normal  to  a  </a:t>
            </a:r>
            <a:r>
              <a:rPr lang="en-US" sz="4800" b="1" i="0" spc="-300" dirty="0">
                <a:solidFill>
                  <a:srgbClr val="FF0000"/>
                </a:solidFill>
                <a:latin typeface="Calibri"/>
              </a:rPr>
              <a:t>horizontal  surface</a:t>
            </a:r>
          </a:p>
          <a:p>
            <a:pPr marL="0" lvl="0"/>
            <a:r>
              <a:rPr lang="en-US" sz="4150" b="1" i="0" spc="-300" dirty="0">
                <a:solidFill>
                  <a:srgbClr val="FF0000"/>
                </a:solidFill>
                <a:latin typeface="Calibri"/>
              </a:rPr>
              <a:t>b) </a:t>
            </a:r>
            <a:r>
              <a:rPr lang="en-US" sz="4150" b="1" i="0" spc="-300" dirty="0">
                <a:solidFill>
                  <a:srgbClr val="000000"/>
                </a:solidFill>
                <a:latin typeface="Calibri"/>
              </a:rPr>
              <a:t>The  component  of  direct  radiation  </a:t>
            </a:r>
          </a:p>
          <a:p>
            <a:pPr marL="0" lvl="0"/>
            <a:r>
              <a:rPr lang="en-US" sz="5800" b="1" i="0" spc="-300" dirty="0">
                <a:solidFill>
                  <a:srgbClr val="000000"/>
                </a:solidFill>
                <a:latin typeface="Calibri"/>
              </a:rPr>
              <a:t>normal  to  a  </a:t>
            </a:r>
            <a:r>
              <a:rPr lang="en-US" sz="5800" b="1" i="0" spc="-300" dirty="0">
                <a:solidFill>
                  <a:srgbClr val="FF0000"/>
                </a:solidFill>
                <a:latin typeface="Calibri"/>
              </a:rPr>
              <a:t>vertical plan</a:t>
            </a:r>
          </a:p>
          <a:p>
            <a:pPr lvl="0"/>
            <a:endParaRPr lang="en-US" b="1" i="0" dirty="0"/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1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3977676"/>
          </a:xfrm>
          <a:solidFill>
            <a:schemeClr val="bg1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6500" b="1" i="0" spc="-300" dirty="0">
                <a:solidFill>
                  <a:srgbClr val="000000"/>
                </a:solidFill>
                <a:latin typeface="Calibri"/>
              </a:rPr>
              <a:t>4.2 Calculate  the  glass  </a:t>
            </a:r>
          </a:p>
          <a:p>
            <a:pPr marL="0" lvl="0" algn="ctr"/>
            <a:r>
              <a:rPr lang="en-US" sz="7200" b="1" i="0" spc="-300" dirty="0">
                <a:solidFill>
                  <a:srgbClr val="000000"/>
                </a:solidFill>
                <a:latin typeface="Calibri"/>
              </a:rPr>
              <a:t>area in  the  sun </a:t>
            </a:r>
          </a:p>
          <a:p>
            <a:pPr marL="0" lvl="0"/>
            <a:r>
              <a:rPr lang="en-US" sz="5700" b="1" i="0" spc="-300" dirty="0">
                <a:solidFill>
                  <a:srgbClr val="000000"/>
                </a:solidFill>
                <a:latin typeface="Calibri"/>
              </a:rPr>
              <a:t>4.3 Calculate  steady  state</a:t>
            </a:r>
          </a:p>
          <a:p>
            <a:pPr marL="0" lvl="0"/>
            <a:r>
              <a:rPr lang="en-US" sz="5400" b="1" i="0" spc="-300" dirty="0">
                <a:solidFill>
                  <a:srgbClr val="000000"/>
                </a:solidFill>
                <a:latin typeface="Calibri"/>
              </a:rPr>
              <a:t> heat  transfer  through glass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5555</TotalTime>
  <Words>3415</Words>
  <Application>Microsoft Office PowerPoint</Application>
  <PresentationFormat>On-screen Show (16:9)</PresentationFormat>
  <Paragraphs>480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Times New Roman</vt:lpstr>
      <vt:lpstr>Tinos</vt:lpstr>
      <vt:lpstr>Oswald</vt:lpstr>
      <vt:lpstr>Nikosh</vt:lpstr>
      <vt:lpstr>Arial</vt:lpstr>
      <vt:lpstr>Cambria Math</vt:lpstr>
      <vt:lpstr>Book Antiqua</vt:lpstr>
      <vt:lpstr>SutonnyMJ</vt:lpstr>
      <vt:lpstr>Academy Engraved LET</vt:lpstr>
      <vt:lpstr>Calibri</vt:lpstr>
      <vt:lpstr>Symbol</vt:lpstr>
      <vt:lpstr>Quintus template</vt:lpstr>
      <vt:lpstr>                 জব নং-৪</vt:lpstr>
      <vt:lpstr>4</vt:lpstr>
      <vt:lpstr>  wkÿK cwiwPwZ</vt:lpstr>
      <vt:lpstr>কুলিং অ্যান্ড ‍হিটিং লোড ক্যালকুলেশন Cooling And Heating Load Calculation</vt:lpstr>
      <vt:lpstr>সেশন শেষে আমরা যা শিখবো</vt:lpstr>
      <vt:lpstr>       জব নং-৪ </vt:lpstr>
      <vt:lpstr>G.O: 4. Study   the   solar   heat   gain  for   cooling  load  estimation</vt:lpstr>
      <vt:lpstr>PowerPoint Presentation</vt:lpstr>
      <vt:lpstr>PowerPoint Presentation</vt:lpstr>
      <vt:lpstr>জব শিটের নমূনা</vt:lpstr>
      <vt:lpstr>PowerPoint Presentation</vt:lpstr>
      <vt:lpstr>4</vt:lpstr>
      <vt:lpstr>জব শীট</vt:lpstr>
      <vt:lpstr>উদ্দেশ্য (Objectives):</vt:lpstr>
      <vt:lpstr>PowerPoint Presentation</vt:lpstr>
      <vt:lpstr>PowerPoint Presentation</vt:lpstr>
      <vt:lpstr>কার্যপ্রণালী (Working procedure)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প্রত্যক্ষ সৌরতাপ  বিকিরণের সংখ্যাসূচক মান:</vt:lpstr>
      <vt:lpstr>PowerPoint Presentation</vt:lpstr>
      <vt:lpstr>উদাহরণঃ</vt:lpstr>
      <vt:lpstr>সমাধানঃ</vt:lpstr>
      <vt:lpstr>PowerPoint Presentation</vt:lpstr>
      <vt:lpstr>PowerPoint Presentation</vt:lpstr>
      <vt:lpstr>সমস্যাবলি-২ (Problem-2):</vt:lpstr>
      <vt:lpstr>PowerPoint Presentation</vt:lpstr>
      <vt:lpstr> প্রয়োজনীয় তথ্যাদি:</vt:lpstr>
      <vt:lpstr>সgvavb(Soluation) t</vt:lpstr>
      <vt:lpstr>PowerPoint Presentation</vt:lpstr>
      <vt:lpstr>সাবধানতা (Precaution)</vt:lpstr>
      <vt:lpstr>PowerPoint Presentation</vt:lpstr>
      <vt:lpstr>PowerPoint Presentation</vt:lpstr>
      <vt:lpstr>PowerPoint Presentation</vt:lpstr>
      <vt:lpstr>মন্তব্য(Remarks) </vt:lpstr>
      <vt:lpstr>পরবর্তী জব নং-০৫</vt:lpstr>
      <vt:lpstr>THANKS!</vt:lpstr>
      <vt:lpstr>PowerPoint Presentation</vt:lpstr>
      <vt:lpstr>ধন্যবাদ</vt:lpstr>
      <vt:lpstr>PowerPoint Presentation</vt:lpstr>
      <vt:lpstr>পরবর্তী জব নং-০৫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A.M. Atiqullah</cp:lastModifiedBy>
  <cp:revision>2362</cp:revision>
  <dcterms:modified xsi:type="dcterms:W3CDTF">2021-12-24T14:40:42Z</dcterms:modified>
</cp:coreProperties>
</file>